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46" r:id="rId1"/>
    <p:sldMasterId id="2147484169" r:id="rId2"/>
    <p:sldMasterId id="2147484331" r:id="rId3"/>
    <p:sldMasterId id="2147484712" r:id="rId4"/>
  </p:sldMasterIdLst>
  <p:notesMasterIdLst>
    <p:notesMasterId r:id="rId20"/>
  </p:notesMasterIdLst>
  <p:handoutMasterIdLst>
    <p:handoutMasterId r:id="rId21"/>
  </p:handoutMasterIdLst>
  <p:sldIdLst>
    <p:sldId id="438" r:id="rId5"/>
    <p:sldId id="437" r:id="rId6"/>
    <p:sldId id="455" r:id="rId7"/>
    <p:sldId id="460" r:id="rId8"/>
    <p:sldId id="459" r:id="rId9"/>
    <p:sldId id="456" r:id="rId10"/>
    <p:sldId id="457" r:id="rId11"/>
    <p:sldId id="458" r:id="rId12"/>
    <p:sldId id="447" r:id="rId13"/>
    <p:sldId id="448" r:id="rId14"/>
    <p:sldId id="449" r:id="rId15"/>
    <p:sldId id="450" r:id="rId16"/>
    <p:sldId id="453" r:id="rId17"/>
    <p:sldId id="454" r:id="rId18"/>
    <p:sldId id="427" r:id="rId19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gebade, Anne (LKN.SH)" initials="" lastIdx="1" clrIdx="0"/>
  <p:cmAuthor id="2" name="Gätje, Christiane (LKN.SH)" initials="GC(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bg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95959"/>
    <a:srgbClr val="808094"/>
    <a:srgbClr val="4C5F73"/>
    <a:srgbClr val="A6B068"/>
    <a:srgbClr val="6A7554"/>
    <a:srgbClr val="7C4B58"/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044" autoAdjust="0"/>
  </p:normalViewPr>
  <p:slideViewPr>
    <p:cSldViewPr>
      <p:cViewPr varScale="1">
        <p:scale>
          <a:sx n="63" d="100"/>
          <a:sy n="63" d="100"/>
        </p:scale>
        <p:origin x="195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211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710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5400" y="0"/>
            <a:ext cx="29337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2710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3211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2710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5400" y="9432925"/>
            <a:ext cx="29337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92710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defRPr sz="1200"/>
            </a:lvl1pPr>
          </a:lstStyle>
          <a:p>
            <a:pPr>
              <a:defRPr/>
            </a:pPr>
            <a:fld id="{57A75A93-424F-4F6F-BAD6-162E30AACF5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2" tIns="46692" rIns="93382" bIns="46692" numCol="1" anchor="t" anchorCtr="0" compatLnSpc="1">
            <a:prstTxWarp prst="textNoShape">
              <a:avLst/>
            </a:prstTxWarp>
          </a:bodyPr>
          <a:lstStyle>
            <a:lvl1pPr defTabSz="9271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2" tIns="46692" rIns="93382" bIns="46692" numCol="1" anchor="t" anchorCtr="0" compatLnSpc="1">
            <a:prstTxWarp prst="textNoShape">
              <a:avLst/>
            </a:prstTxWarp>
          </a:bodyPr>
          <a:lstStyle>
            <a:lvl1pPr algn="r" defTabSz="9271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59350" cy="3721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2" tIns="46692" rIns="93382" bIns="46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Klicken Sie, um die Textformatierung des Masters zu bearbeiten.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2" tIns="46692" rIns="93382" bIns="46692" numCol="1" anchor="b" anchorCtr="0" compatLnSpc="1">
            <a:prstTxWarp prst="textNoShape">
              <a:avLst/>
            </a:prstTxWarp>
          </a:bodyPr>
          <a:lstStyle>
            <a:lvl1pPr defTabSz="9271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2" tIns="46692" rIns="93382" bIns="46692" numCol="1" anchor="b" anchorCtr="0" compatLnSpc="1">
            <a:prstTxWarp prst="textNoShape">
              <a:avLst/>
            </a:prstTxWarp>
          </a:bodyPr>
          <a:lstStyle>
            <a:lvl1pPr algn="r" defTabSz="9271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8516036-C3A7-47F5-A6DF-2D057865306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69938" indent="-295275" defTabSz="98901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4275" indent="-236538" defTabSz="98901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7350" indent="-236538" defTabSz="98901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32013" indent="-236538" defTabSz="98901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89213" indent="-236538" defTabSz="9890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46413" indent="-236538" defTabSz="9890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03613" indent="-236538" defTabSz="9890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813" indent="-236538" defTabSz="9890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52428D4-F420-4697-9B71-EEE6A38BC9A7}" type="slidenum">
              <a:rPr lang="de-DE" altLang="de-DE" sz="1300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1</a:t>
            </a:fld>
            <a:endParaRPr lang="de-DE" altLang="de-DE" sz="130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1363"/>
            <a:ext cx="4967287" cy="3724275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89" tIns="48394" rIns="96789" bIns="48394"/>
          <a:lstStyle/>
          <a:p>
            <a:pPr eaLnBrk="1" hangingPunct="1"/>
            <a:endParaRPr lang="de-DE" altLang="de-DE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2813" y="741363"/>
            <a:ext cx="4970462" cy="3727450"/>
          </a:xfrm>
          <a:ln/>
        </p:spPr>
      </p:sp>
      <p:sp>
        <p:nvSpPr>
          <p:cNvPr id="7270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dirty="0" smtClean="0">
                <a:latin typeface="Arial" charset="0"/>
              </a:rPr>
              <a:t>NP Touristen </a:t>
            </a:r>
            <a:r>
              <a:rPr lang="de-DE" dirty="0" err="1" smtClean="0">
                <a:latin typeface="Arial" charset="0"/>
              </a:rPr>
              <a:t>i.e.S</a:t>
            </a:r>
            <a:r>
              <a:rPr lang="de-DE" dirty="0" smtClean="0">
                <a:latin typeface="Arial" charset="0"/>
              </a:rPr>
              <a:t>, wissen , dass sie sich in einem NP befinden</a:t>
            </a:r>
            <a:r>
              <a:rPr lang="de-DE" baseline="0" dirty="0" smtClean="0">
                <a:latin typeface="Arial" charset="0"/>
              </a:rPr>
              <a:t> und dieser spielt eine große bzw. sehr große Rolle für den Besuch / die Reisezielwahl.</a:t>
            </a:r>
            <a:endParaRPr lang="de-DE" dirty="0" smtClean="0">
              <a:latin typeface="Arial" charset="0"/>
            </a:endParaRPr>
          </a:p>
        </p:txBody>
      </p:sp>
      <p:sp>
        <p:nvSpPr>
          <p:cNvPr id="72709" name="Datumsplatzhalt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r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5F8D10-577E-414C-9837-B68D16967552}" type="datetime1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556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21.09.2021</a:t>
            </a:fld>
            <a:endParaRPr kumimoji="0" lang="de-DE" sz="13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72710" name="Fußzeilenplatzhalt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3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466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2813" y="741363"/>
            <a:ext cx="4970462" cy="3727450"/>
          </a:xfrm>
          <a:ln/>
        </p:spPr>
      </p:sp>
      <p:sp>
        <p:nvSpPr>
          <p:cNvPr id="7270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dirty="0" smtClean="0">
                <a:latin typeface="Arial" charset="0"/>
              </a:rPr>
              <a:t>NP Touristen </a:t>
            </a:r>
            <a:r>
              <a:rPr lang="de-DE" dirty="0" err="1" smtClean="0">
                <a:latin typeface="Arial" charset="0"/>
              </a:rPr>
              <a:t>i.e.S</a:t>
            </a:r>
            <a:r>
              <a:rPr lang="de-DE" dirty="0" smtClean="0">
                <a:latin typeface="Arial" charset="0"/>
              </a:rPr>
              <a:t>, wissen , dass sie sich in einem NP befinden</a:t>
            </a:r>
            <a:r>
              <a:rPr lang="de-DE" baseline="0" dirty="0" smtClean="0">
                <a:latin typeface="Arial" charset="0"/>
              </a:rPr>
              <a:t> und dieser spielt eine große bzw. sehr große Rolle für den Besuch / die Reisezielwahl.</a:t>
            </a:r>
            <a:endParaRPr lang="de-DE" dirty="0" smtClean="0">
              <a:latin typeface="Arial" charset="0"/>
            </a:endParaRPr>
          </a:p>
        </p:txBody>
      </p:sp>
      <p:sp>
        <p:nvSpPr>
          <p:cNvPr id="72709" name="Datumsplatzhalt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r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5F8D10-577E-414C-9837-B68D16967552}" type="datetime1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556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21.09.2021</a:t>
            </a:fld>
            <a:endParaRPr kumimoji="0" lang="de-DE" sz="13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72710" name="Fußzeilenplatzhalt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3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755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studies</a:t>
            </a:r>
            <a:r>
              <a:rPr lang="de-DE" dirty="0" smtClean="0"/>
              <a:t> </a:t>
            </a:r>
            <a:r>
              <a:rPr lang="de-DE" dirty="0" err="1" smtClean="0"/>
              <a:t>prior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in Germany (</a:t>
            </a:r>
            <a:r>
              <a:rPr lang="de-DE" baseline="0" dirty="0" err="1" smtClean="0"/>
              <a:t>Lower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Saxony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Schleswig-Holstein) in 2013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2017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04042-23BB-4A46-87E0-A8BFDB8B3E4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409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 smtClean="0">
                <a:ea typeface="ＭＳ Ｐゴシック" panose="020B0600070205080204" pitchFamily="34" charset="-128"/>
              </a:rPr>
              <a:t>Due </a:t>
            </a:r>
            <a:r>
              <a:rPr lang="de-DE" altLang="de-DE" dirty="0" err="1" smtClean="0">
                <a:ea typeface="ＭＳ Ｐゴシック" panose="020B0600070205080204" pitchFamily="34" charset="-128"/>
              </a:rPr>
              <a:t>to</a:t>
            </a:r>
            <a:r>
              <a:rPr lang="de-DE" altLang="de-DE" dirty="0" smtClean="0">
                <a:ea typeface="ＭＳ Ｐゴシック" panose="020B0600070205080204" pitchFamily="34" charset="-128"/>
              </a:rPr>
              <a:t> Corona </a:t>
            </a:r>
            <a:r>
              <a:rPr lang="de-DE" altLang="de-DE" dirty="0" err="1" smtClean="0">
                <a:ea typeface="ＭＳ Ｐゴシック" panose="020B0600070205080204" pitchFamily="34" charset="-128"/>
              </a:rPr>
              <a:t>first</a:t>
            </a:r>
            <a:r>
              <a:rPr lang="de-DE" altLang="de-DE" dirty="0" smtClean="0">
                <a:ea typeface="ＭＳ Ｐゴシック" panose="020B0600070205080204" pitchFamily="34" charset="-128"/>
              </a:rPr>
              <a:t> </a:t>
            </a:r>
            <a:r>
              <a:rPr lang="de-DE" altLang="de-DE" dirty="0" err="1" smtClean="0">
                <a:ea typeface="ＭＳ Ｐゴシック" panose="020B0600070205080204" pitchFamily="34" charset="-128"/>
              </a:rPr>
              <a:t>delay</a:t>
            </a:r>
            <a:r>
              <a:rPr lang="de-DE" altLang="de-DE" dirty="0" smtClean="0">
                <a:ea typeface="ＭＳ Ｐゴシック" panose="020B0600070205080204" pitchFamily="34" charset="-128"/>
              </a:rPr>
              <a:t> </a:t>
            </a:r>
            <a:r>
              <a:rPr lang="de-DE" altLang="de-DE" dirty="0" err="1" smtClean="0">
                <a:ea typeface="ＭＳ Ｐゴシック" panose="020B0600070205080204" pitchFamily="34" charset="-128"/>
              </a:rPr>
              <a:t>and</a:t>
            </a:r>
            <a:r>
              <a:rPr lang="de-DE" altLang="de-DE" dirty="0" smtClean="0">
                <a:ea typeface="ＭＳ Ｐゴシック" panose="020B0600070205080204" pitchFamily="34" charset="-128"/>
              </a:rPr>
              <a:t> </a:t>
            </a:r>
            <a:r>
              <a:rPr lang="de-DE" altLang="de-DE" dirty="0" err="1" smtClean="0">
                <a:ea typeface="ＭＳ Ｐゴシック" panose="020B0600070205080204" pitchFamily="34" charset="-128"/>
              </a:rPr>
              <a:t>then</a:t>
            </a:r>
            <a:r>
              <a:rPr lang="de-DE" altLang="de-DE" dirty="0" smtClean="0">
                <a:ea typeface="ＭＳ Ｐゴシック" panose="020B0600070205080204" pitchFamily="34" charset="-128"/>
              </a:rPr>
              <a:t> </a:t>
            </a:r>
            <a:r>
              <a:rPr lang="de-DE" altLang="de-DE" dirty="0" err="1" smtClean="0">
                <a:ea typeface="ＭＳ Ｐゴシック" panose="020B0600070205080204" pitchFamily="34" charset="-128"/>
              </a:rPr>
              <a:t>no</a:t>
            </a:r>
            <a:r>
              <a:rPr lang="de-DE" altLang="de-DE" dirty="0" smtClean="0">
                <a:ea typeface="ＭＳ Ｐゴシック" panose="020B0600070205080204" pitchFamily="34" charset="-128"/>
              </a:rPr>
              <a:t> spring </a:t>
            </a:r>
            <a:r>
              <a:rPr lang="de-DE" altLang="de-DE" dirty="0" err="1" smtClean="0">
                <a:ea typeface="ＭＳ Ｐゴシック" panose="020B0600070205080204" pitchFamily="34" charset="-128"/>
              </a:rPr>
              <a:t>season</a:t>
            </a:r>
            <a:r>
              <a:rPr lang="de-DE" altLang="de-DE" baseline="0" dirty="0" smtClean="0">
                <a:ea typeface="ＭＳ Ｐゴシック" panose="020B0600070205080204" pitchFamily="34" charset="-128"/>
              </a:rPr>
              <a:t> </a:t>
            </a:r>
            <a:r>
              <a:rPr lang="de-DE" altLang="de-DE" baseline="0" dirty="0" err="1" smtClean="0">
                <a:ea typeface="ＭＳ Ｐゴシック" panose="020B0600070205080204" pitchFamily="34" charset="-128"/>
              </a:rPr>
              <a:t>for</a:t>
            </a:r>
            <a:r>
              <a:rPr lang="de-DE" altLang="de-DE" baseline="0" dirty="0" smtClean="0">
                <a:ea typeface="ＭＳ Ｐゴシック" panose="020B0600070205080204" pitchFamily="34" charset="-128"/>
              </a:rPr>
              <a:t> Germany, </a:t>
            </a:r>
            <a:r>
              <a:rPr lang="de-DE" altLang="de-DE" baseline="0" dirty="0" err="1" smtClean="0">
                <a:ea typeface="ＭＳ Ｐゴシック" panose="020B0600070205080204" pitchFamily="34" charset="-128"/>
              </a:rPr>
              <a:t>Denmark</a:t>
            </a:r>
            <a:r>
              <a:rPr lang="de-DE" altLang="de-DE" baseline="0" dirty="0" smtClean="0">
                <a:ea typeface="ＭＳ Ｐゴシック" panose="020B0600070205080204" pitchFamily="34" charset="-128"/>
              </a:rPr>
              <a:t> </a:t>
            </a:r>
            <a:r>
              <a:rPr lang="de-DE" altLang="de-DE" baseline="0" dirty="0" err="1" smtClean="0">
                <a:ea typeface="ＭＳ Ｐゴシック" panose="020B0600070205080204" pitchFamily="34" charset="-128"/>
              </a:rPr>
              <a:t>and</a:t>
            </a:r>
            <a:r>
              <a:rPr lang="de-DE" altLang="de-DE" baseline="0" dirty="0" smtClean="0">
                <a:ea typeface="ＭＳ Ｐゴシック" panose="020B0600070205080204" pitchFamily="34" charset="-128"/>
              </a:rPr>
              <a:t> </a:t>
            </a:r>
            <a:r>
              <a:rPr lang="de-DE" altLang="de-DE" baseline="0" dirty="0" err="1" smtClean="0">
                <a:ea typeface="ＭＳ Ｐゴシック" panose="020B0600070205080204" pitchFamily="34" charset="-128"/>
              </a:rPr>
              <a:t>the</a:t>
            </a:r>
            <a:r>
              <a:rPr lang="de-DE" altLang="de-DE" baseline="0" dirty="0" smtClean="0">
                <a:ea typeface="ＭＳ Ｐゴシック" panose="020B0600070205080204" pitchFamily="34" charset="-128"/>
              </a:rPr>
              <a:t> </a:t>
            </a:r>
            <a:r>
              <a:rPr lang="de-DE" altLang="de-DE" baseline="0" dirty="0" err="1" smtClean="0">
                <a:ea typeface="ＭＳ Ｐゴシック" panose="020B0600070205080204" pitchFamily="34" charset="-128"/>
              </a:rPr>
              <a:t>Netherlands</a:t>
            </a:r>
            <a:r>
              <a:rPr lang="de-DE" altLang="de-DE" baseline="0" dirty="0" smtClean="0">
                <a:ea typeface="ＭＳ Ｐゴシック" panose="020B0600070205080204" pitchFamily="34" charset="-128"/>
              </a:rPr>
              <a:t> </a:t>
            </a:r>
            <a:r>
              <a:rPr lang="de-DE" altLang="de-DE" baseline="0" dirty="0" err="1" smtClean="0">
                <a:ea typeface="ＭＳ Ｐゴシック" panose="020B0600070205080204" pitchFamily="34" charset="-128"/>
              </a:rPr>
              <a:t>were</a:t>
            </a:r>
            <a:r>
              <a:rPr lang="de-DE" altLang="de-DE" baseline="0" dirty="0" smtClean="0">
                <a:ea typeface="ＭＳ Ｐゴシック" panose="020B0600070205080204" pitchFamily="34" charset="-128"/>
              </a:rPr>
              <a:t> </a:t>
            </a:r>
            <a:r>
              <a:rPr lang="de-DE" altLang="de-DE" baseline="0" dirty="0" err="1" smtClean="0">
                <a:ea typeface="ＭＳ Ｐゴシック" panose="020B0600070205080204" pitchFamily="34" charset="-128"/>
              </a:rPr>
              <a:t>able</a:t>
            </a:r>
            <a:r>
              <a:rPr lang="de-DE" altLang="de-DE" baseline="0" dirty="0" smtClean="0">
                <a:ea typeface="ＭＳ Ｐゴシック" panose="020B0600070205080204" pitchFamily="34" charset="-128"/>
              </a:rPr>
              <a:t> </a:t>
            </a:r>
            <a:r>
              <a:rPr lang="de-DE" altLang="de-DE" baseline="0" dirty="0" err="1" smtClean="0">
                <a:ea typeface="ＭＳ Ｐゴシック" panose="020B0600070205080204" pitchFamily="34" charset="-128"/>
              </a:rPr>
              <a:t>to</a:t>
            </a:r>
            <a:r>
              <a:rPr lang="de-DE" altLang="de-DE" baseline="0" dirty="0" smtClean="0">
                <a:ea typeface="ＭＳ Ｐゴシック" panose="020B0600070205080204" pitchFamily="34" charset="-128"/>
              </a:rPr>
              <a:t> </a:t>
            </a:r>
            <a:r>
              <a:rPr lang="de-DE" altLang="de-DE" baseline="0" dirty="0" err="1" smtClean="0">
                <a:ea typeface="ＭＳ Ｐゴシック" panose="020B0600070205080204" pitchFamily="34" charset="-128"/>
              </a:rPr>
              <a:t>start</a:t>
            </a:r>
            <a:r>
              <a:rPr lang="de-DE" altLang="de-DE" baseline="0" dirty="0" smtClean="0">
                <a:ea typeface="ＭＳ Ｐゴシック" panose="020B0600070205080204" pitchFamily="34" charset="-128"/>
              </a:rPr>
              <a:t> in April 2021</a:t>
            </a:r>
          </a:p>
          <a:p>
            <a:r>
              <a:rPr lang="de-DE" altLang="de-DE" baseline="0" dirty="0" smtClean="0">
                <a:ea typeface="ＭＳ Ｐゴシック" panose="020B0600070205080204" pitchFamily="34" charset="-128"/>
              </a:rPr>
              <a:t>Germany </a:t>
            </a:r>
            <a:r>
              <a:rPr lang="de-DE" altLang="de-DE" baseline="0" dirty="0" err="1" smtClean="0">
                <a:ea typeface="ＭＳ Ｐゴシック" panose="020B0600070205080204" pitchFamily="34" charset="-128"/>
              </a:rPr>
              <a:t>only</a:t>
            </a:r>
            <a:r>
              <a:rPr lang="de-DE" altLang="de-DE" baseline="0" dirty="0" smtClean="0">
                <a:ea typeface="ＭＳ Ｐゴシック" panose="020B0600070205080204" pitchFamily="34" charset="-128"/>
              </a:rPr>
              <a:t> in May/June </a:t>
            </a:r>
          </a:p>
          <a:p>
            <a:r>
              <a:rPr lang="de-DE" altLang="de-DE" baseline="0" dirty="0" err="1" smtClean="0">
                <a:ea typeface="ＭＳ Ｐゴシック" panose="020B0600070205080204" pitchFamily="34" charset="-128"/>
              </a:rPr>
              <a:t>Therefore</a:t>
            </a:r>
            <a:r>
              <a:rPr lang="de-DE" altLang="de-DE" baseline="0" dirty="0" smtClean="0">
                <a:ea typeface="ＭＳ Ｐゴシック" panose="020B0600070205080204" pitchFamily="34" charset="-128"/>
              </a:rPr>
              <a:t> 2 </a:t>
            </a:r>
            <a:r>
              <a:rPr lang="de-DE" altLang="de-DE" baseline="0" dirty="0" err="1" smtClean="0">
                <a:ea typeface="ＭＳ Ｐゴシック" panose="020B0600070205080204" pitchFamily="34" charset="-128"/>
              </a:rPr>
              <a:t>more</a:t>
            </a:r>
            <a:r>
              <a:rPr lang="de-DE" altLang="de-DE" baseline="0" dirty="0" smtClean="0">
                <a:ea typeface="ＭＳ Ｐゴシック" panose="020B0600070205080204" pitchFamily="34" charset="-128"/>
              </a:rPr>
              <a:t> </a:t>
            </a:r>
            <a:r>
              <a:rPr lang="de-DE" altLang="de-DE" baseline="0" dirty="0" err="1" smtClean="0">
                <a:ea typeface="ＭＳ Ｐゴシック" panose="020B0600070205080204" pitchFamily="34" charset="-128"/>
              </a:rPr>
              <a:t>month</a:t>
            </a:r>
            <a:r>
              <a:rPr lang="de-DE" altLang="de-DE" baseline="0" dirty="0" smtClean="0">
                <a:ea typeface="ＭＳ Ｐゴシック" panose="020B0600070205080204" pitchFamily="34" charset="-128"/>
              </a:rPr>
              <a:t> </a:t>
            </a:r>
            <a:r>
              <a:rPr lang="de-DE" altLang="de-DE" baseline="0" dirty="0" err="1" smtClean="0">
                <a:ea typeface="ＭＳ Ｐゴシック" panose="020B0600070205080204" pitchFamily="34" charset="-128"/>
              </a:rPr>
              <a:t>to</a:t>
            </a:r>
            <a:r>
              <a:rPr lang="de-DE" altLang="de-DE" baseline="0" dirty="0" smtClean="0">
                <a:ea typeface="ＭＳ Ｐゴシック" panose="020B0600070205080204" pitchFamily="34" charset="-128"/>
              </a:rPr>
              <a:t> </a:t>
            </a:r>
            <a:r>
              <a:rPr lang="de-DE" altLang="de-DE" baseline="0" dirty="0" err="1" smtClean="0">
                <a:ea typeface="ＭＳ Ｐゴシック" panose="020B0600070205080204" pitchFamily="34" charset="-128"/>
              </a:rPr>
              <a:t>gain</a:t>
            </a:r>
            <a:r>
              <a:rPr lang="de-DE" altLang="de-DE" baseline="0" dirty="0" smtClean="0">
                <a:ea typeface="ＭＳ Ｐゴシック" panose="020B0600070205080204" pitchFamily="34" charset="-128"/>
              </a:rPr>
              <a:t> </a:t>
            </a:r>
            <a:r>
              <a:rPr lang="de-DE" altLang="de-DE" baseline="0" dirty="0" err="1" smtClean="0">
                <a:ea typeface="ＭＳ Ｐゴシック" panose="020B0600070205080204" pitchFamily="34" charset="-128"/>
              </a:rPr>
              <a:t>sufficient</a:t>
            </a:r>
            <a:r>
              <a:rPr lang="de-DE" altLang="de-DE" baseline="0" dirty="0" smtClean="0">
                <a:ea typeface="ＭＳ Ｐゴシック" panose="020B0600070205080204" pitchFamily="34" charset="-128"/>
              </a:rPr>
              <a:t> </a:t>
            </a:r>
            <a:r>
              <a:rPr lang="de-DE" altLang="de-DE" baseline="0" dirty="0" err="1" smtClean="0">
                <a:ea typeface="ＭＳ Ｐゴシック" panose="020B0600070205080204" pitchFamily="34" charset="-128"/>
              </a:rPr>
              <a:t>data</a:t>
            </a:r>
            <a:r>
              <a:rPr lang="de-DE" altLang="de-DE" baseline="0" dirty="0" smtClean="0">
                <a:ea typeface="ＭＳ Ｐゴシック" panose="020B0600070205080204" pitchFamily="34" charset="-128"/>
              </a:rPr>
              <a:t> </a:t>
            </a:r>
            <a:r>
              <a:rPr lang="de-DE" altLang="de-DE" baseline="0" dirty="0" err="1" smtClean="0">
                <a:ea typeface="ＭＳ Ｐゴシック" panose="020B0600070205080204" pitchFamily="34" charset="-128"/>
              </a:rPr>
              <a:t>when</a:t>
            </a:r>
            <a:r>
              <a:rPr lang="de-DE" altLang="de-DE" baseline="0" dirty="0" smtClean="0">
                <a:ea typeface="ＭＳ Ｐゴシック" panose="020B0600070205080204" pitchFamily="34" charset="-128"/>
              </a:rPr>
              <a:t> </a:t>
            </a:r>
            <a:r>
              <a:rPr lang="de-DE" altLang="de-DE" baseline="0" dirty="0" err="1" smtClean="0">
                <a:ea typeface="ＭＳ Ｐゴシック" panose="020B0600070205080204" pitchFamily="34" charset="-128"/>
              </a:rPr>
              <a:t>survey</a:t>
            </a:r>
            <a:r>
              <a:rPr lang="de-DE" altLang="de-DE" baseline="0" dirty="0" smtClean="0">
                <a:ea typeface="ＭＳ Ｐゴシック" panose="020B0600070205080204" pitchFamily="34" charset="-128"/>
              </a:rPr>
              <a:t> </a:t>
            </a:r>
            <a:r>
              <a:rPr lang="de-DE" altLang="de-DE" baseline="0" dirty="0" err="1" smtClean="0">
                <a:ea typeface="ＭＳ Ｐゴシック" panose="020B0600070205080204" pitchFamily="34" charset="-128"/>
              </a:rPr>
              <a:t>runs</a:t>
            </a:r>
            <a:r>
              <a:rPr lang="de-DE" altLang="de-DE" baseline="0" dirty="0" smtClean="0">
                <a:ea typeface="ＭＳ Ｐゴシック" panose="020B0600070205080204" pitchFamily="34" charset="-128"/>
              </a:rPr>
              <a:t> in ALL </a:t>
            </a:r>
            <a:r>
              <a:rPr lang="de-DE" altLang="de-DE" baseline="0" dirty="0" err="1" smtClean="0">
                <a:ea typeface="ＭＳ Ｐゴシック" panose="020B0600070205080204" pitchFamily="34" charset="-128"/>
              </a:rPr>
              <a:t>three</a:t>
            </a:r>
            <a:r>
              <a:rPr lang="de-DE" altLang="de-DE" baseline="0" dirty="0" smtClean="0">
                <a:ea typeface="ＭＳ Ｐゴシック" panose="020B0600070205080204" pitchFamily="34" charset="-128"/>
              </a:rPr>
              <a:t> countries at THE SAME TIME</a:t>
            </a:r>
            <a:endParaRPr lang="de-DE" altLang="de-DE" dirty="0" smtClean="0">
              <a:ea typeface="ＭＳ Ｐゴシック" panose="020B0600070205080204" pitchFamily="34" charset="-128"/>
            </a:endParaRPr>
          </a:p>
          <a:p>
            <a:r>
              <a:rPr lang="de-DE" altLang="de-DE" dirty="0" smtClean="0">
                <a:ea typeface="ＭＳ Ｐゴシック" panose="020B0600070205080204" pitchFamily="34" charset="-128"/>
              </a:rPr>
              <a:t>First </a:t>
            </a:r>
            <a:r>
              <a:rPr lang="de-DE" altLang="de-DE" dirty="0" err="1" smtClean="0">
                <a:ea typeface="ＭＳ Ｐゴシック" panose="020B0600070205080204" pitchFamily="34" charset="-128"/>
              </a:rPr>
              <a:t>numbers</a:t>
            </a:r>
            <a:r>
              <a:rPr lang="de-DE" altLang="de-DE" baseline="0" dirty="0" smtClean="0">
                <a:ea typeface="ＭＳ Ｐゴシック" panose="020B0600070205080204" pitchFamily="34" charset="-128"/>
              </a:rPr>
              <a:t> </a:t>
            </a:r>
            <a:r>
              <a:rPr lang="de-DE" altLang="de-DE" baseline="0" dirty="0" err="1" smtClean="0">
                <a:ea typeface="ＭＳ Ｐゴシック" panose="020B0600070205080204" pitchFamily="34" charset="-128"/>
              </a:rPr>
              <a:t>regarding</a:t>
            </a:r>
            <a:r>
              <a:rPr lang="de-DE" altLang="de-DE" baseline="0" dirty="0" smtClean="0">
                <a:ea typeface="ＭＳ Ｐゴシック" panose="020B0600070205080204" pitchFamily="34" charset="-128"/>
              </a:rPr>
              <a:t> </a:t>
            </a:r>
            <a:r>
              <a:rPr lang="de-DE" altLang="de-DE" baseline="0" dirty="0" err="1" smtClean="0">
                <a:ea typeface="ＭＳ Ｐゴシック" panose="020B0600070205080204" pitchFamily="34" charset="-128"/>
              </a:rPr>
              <a:t>response</a:t>
            </a:r>
            <a:r>
              <a:rPr lang="de-DE" altLang="de-DE" baseline="0" dirty="0" smtClean="0">
                <a:ea typeface="ＭＳ Ｐゴシック" panose="020B0600070205080204" pitchFamily="34" charset="-128"/>
              </a:rPr>
              <a:t> </a:t>
            </a:r>
            <a:r>
              <a:rPr lang="de-DE" altLang="de-DE" baseline="0" dirty="0" err="1" smtClean="0">
                <a:ea typeface="ＭＳ Ｐゴシック" panose="020B0600070205080204" pitchFamily="34" charset="-128"/>
              </a:rPr>
              <a:t>beginning</a:t>
            </a:r>
            <a:r>
              <a:rPr lang="de-DE" altLang="de-DE" baseline="0" dirty="0" smtClean="0">
                <a:ea typeface="ＭＳ Ｐゴシック" panose="020B0600070205080204" pitchFamily="34" charset="-128"/>
              </a:rPr>
              <a:t> </a:t>
            </a:r>
            <a:r>
              <a:rPr lang="de-DE" altLang="de-DE" baseline="0" dirty="0" err="1" smtClean="0">
                <a:ea typeface="ＭＳ Ｐゴシック" panose="020B0600070205080204" pitchFamily="34" charset="-128"/>
              </a:rPr>
              <a:t>of</a:t>
            </a:r>
            <a:r>
              <a:rPr lang="de-DE" altLang="de-DE" baseline="0" dirty="0" smtClean="0">
                <a:ea typeface="ＭＳ Ｐゴシック" panose="020B0600070205080204" pitchFamily="34" charset="-128"/>
              </a:rPr>
              <a:t> </a:t>
            </a:r>
            <a:r>
              <a:rPr lang="de-DE" altLang="de-DE" baseline="0" dirty="0" err="1" smtClean="0">
                <a:ea typeface="ＭＳ Ｐゴシック" panose="020B0600070205080204" pitchFamily="34" charset="-128"/>
              </a:rPr>
              <a:t>October</a:t>
            </a:r>
            <a:endParaRPr lang="de-DE" altLang="de-DE" baseline="0" dirty="0" smtClean="0">
              <a:ea typeface="ＭＳ Ｐゴシック" panose="020B0600070205080204" pitchFamily="34" charset="-128"/>
            </a:endParaRPr>
          </a:p>
          <a:p>
            <a:r>
              <a:rPr lang="de-DE" altLang="de-DE" baseline="0" dirty="0" err="1" smtClean="0">
                <a:ea typeface="ＭＳ Ｐゴシック" panose="020B0600070205080204" pitchFamily="34" charset="-128"/>
              </a:rPr>
              <a:t>Danish</a:t>
            </a:r>
            <a:r>
              <a:rPr lang="de-DE" altLang="de-DE" baseline="0" dirty="0" smtClean="0">
                <a:ea typeface="ＭＳ Ｐゴシック" panose="020B0600070205080204" pitchFamily="34" charset="-128"/>
              </a:rPr>
              <a:t> </a:t>
            </a:r>
            <a:r>
              <a:rPr lang="de-DE" altLang="de-DE" baseline="0" dirty="0" err="1" smtClean="0">
                <a:ea typeface="ＭＳ Ｐゴシック" panose="020B0600070205080204" pitchFamily="34" charset="-128"/>
              </a:rPr>
              <a:t>figures</a:t>
            </a:r>
            <a:r>
              <a:rPr lang="de-DE" altLang="de-DE" baseline="0" dirty="0" smtClean="0">
                <a:ea typeface="ＭＳ Ｐゴシック" panose="020B0600070205080204" pitchFamily="34" charset="-128"/>
              </a:rPr>
              <a:t> still </a:t>
            </a:r>
            <a:r>
              <a:rPr lang="de-DE" altLang="de-DE" baseline="0" dirty="0" err="1" smtClean="0">
                <a:ea typeface="ＭＳ Ｐゴシック" panose="020B0600070205080204" pitchFamily="34" charset="-128"/>
              </a:rPr>
              <a:t>need</a:t>
            </a:r>
            <a:r>
              <a:rPr lang="de-DE" altLang="de-DE" baseline="0" dirty="0" smtClean="0">
                <a:ea typeface="ＭＳ Ｐゴシック" panose="020B0600070205080204" pitchFamily="34" charset="-128"/>
              </a:rPr>
              <a:t> </a:t>
            </a:r>
            <a:r>
              <a:rPr lang="de-DE" altLang="de-DE" baseline="0" dirty="0" err="1" smtClean="0">
                <a:ea typeface="ＭＳ Ｐゴシック" panose="020B0600070205080204" pitchFamily="34" charset="-128"/>
              </a:rPr>
              <a:t>to</a:t>
            </a:r>
            <a:r>
              <a:rPr lang="de-DE" altLang="de-DE" baseline="0" dirty="0" smtClean="0">
                <a:ea typeface="ＭＳ Ｐゴシック" panose="020B0600070205080204" pitchFamily="34" charset="-128"/>
              </a:rPr>
              <a:t> </a:t>
            </a:r>
            <a:r>
              <a:rPr lang="de-DE" altLang="de-DE" baseline="0" dirty="0" err="1" smtClean="0">
                <a:ea typeface="ＭＳ Ｐゴシック" panose="020B0600070205080204" pitchFamily="34" charset="-128"/>
              </a:rPr>
              <a:t>be</a:t>
            </a:r>
            <a:r>
              <a:rPr lang="de-DE" altLang="de-DE" baseline="0" dirty="0" smtClean="0">
                <a:ea typeface="ＭＳ Ｐゴシック" panose="020B0600070205080204" pitchFamily="34" charset="-128"/>
              </a:rPr>
              <a:t> „</a:t>
            </a:r>
            <a:r>
              <a:rPr lang="de-DE" altLang="de-DE" baseline="0" dirty="0" err="1" smtClean="0">
                <a:ea typeface="ＭＳ Ｐゴシック" panose="020B0600070205080204" pitchFamily="34" charset="-128"/>
              </a:rPr>
              <a:t>cleaned</a:t>
            </a:r>
            <a:r>
              <a:rPr lang="de-DE" altLang="de-DE" baseline="0" dirty="0" smtClean="0">
                <a:ea typeface="ＭＳ Ｐゴシック" panose="020B0600070205080204" pitchFamily="34" charset="-128"/>
              </a:rPr>
              <a:t>“ </a:t>
            </a:r>
            <a:r>
              <a:rPr lang="de-DE" altLang="de-DE" baseline="0" dirty="0" err="1" smtClean="0">
                <a:ea typeface="ＭＳ Ｐゴシック" panose="020B0600070205080204" pitchFamily="34" charset="-128"/>
              </a:rPr>
              <a:t>therefore</a:t>
            </a:r>
            <a:r>
              <a:rPr lang="de-DE" altLang="de-DE" baseline="0" dirty="0" smtClean="0">
                <a:ea typeface="ＭＳ Ｐゴシック" panose="020B0600070205080204" pitchFamily="34" charset="-128"/>
              </a:rPr>
              <a:t> </a:t>
            </a:r>
            <a:r>
              <a:rPr lang="de-DE" altLang="de-DE" baseline="0" dirty="0" err="1" smtClean="0">
                <a:ea typeface="ＭＳ Ｐゴシック" panose="020B0600070205080204" pitchFamily="34" charset="-128"/>
              </a:rPr>
              <a:t>could</a:t>
            </a:r>
            <a:r>
              <a:rPr lang="de-DE" altLang="de-DE" baseline="0" dirty="0" smtClean="0">
                <a:ea typeface="ＭＳ Ｐゴシック" panose="020B0600070205080204" pitchFamily="34" charset="-128"/>
              </a:rPr>
              <a:t> </a:t>
            </a:r>
            <a:r>
              <a:rPr lang="de-DE" altLang="de-DE" baseline="0" dirty="0" err="1" smtClean="0">
                <a:ea typeface="ＭＳ Ｐゴシック" panose="020B0600070205080204" pitchFamily="34" charset="-128"/>
              </a:rPr>
              <a:t>drop</a:t>
            </a:r>
            <a:r>
              <a:rPr lang="de-DE" altLang="de-DE" baseline="0" dirty="0" smtClean="0">
                <a:ea typeface="ＭＳ Ｐゴシック" panose="020B0600070205080204" pitchFamily="34" charset="-128"/>
              </a:rPr>
              <a:t> a </a:t>
            </a:r>
            <a:r>
              <a:rPr lang="de-DE" altLang="de-DE" baseline="0" dirty="0" err="1" smtClean="0">
                <a:ea typeface="ＭＳ Ｐゴシック" panose="020B0600070205080204" pitchFamily="34" charset="-128"/>
              </a:rPr>
              <a:t>little</a:t>
            </a:r>
            <a:endParaRPr lang="de-DE" altLang="de-DE" baseline="0" dirty="0" smtClean="0">
              <a:ea typeface="ＭＳ Ｐゴシック" panose="020B0600070205080204" pitchFamily="34" charset="-128"/>
            </a:endParaRPr>
          </a:p>
          <a:p>
            <a:endParaRPr lang="de-DE" altLang="de-DE" dirty="0" smtClean="0">
              <a:ea typeface="ＭＳ Ｐゴシック" panose="020B0600070205080204" pitchFamily="34" charset="-128"/>
            </a:endParaRPr>
          </a:p>
        </p:txBody>
      </p:sp>
      <p:sp>
        <p:nvSpPr>
          <p:cNvPr id="809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34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34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34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34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306D48C-3B52-45DF-987E-6E9435C592AE}" type="slidenum">
              <a:rPr lang="de-DE" altLang="de-DE" sz="1200" smtClean="0">
                <a:solidFill>
                  <a:srgbClr val="000000"/>
                </a:solidFill>
              </a:rPr>
              <a:pPr/>
              <a:t>13</a:t>
            </a:fld>
            <a:endParaRPr lang="de-DE" altLang="de-DE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01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z="1200" baseline="0" dirty="0" smtClean="0"/>
              <a:t>Beispiel für Fragen/Statements, welche Fragen gestellt werden </a:t>
            </a:r>
          </a:p>
          <a:p>
            <a:r>
              <a:rPr lang="de-DE" sz="1200" baseline="0" dirty="0" err="1" smtClean="0"/>
              <a:t>Eg</a:t>
            </a:r>
            <a:r>
              <a:rPr lang="de-DE" sz="1200" baseline="0" dirty="0" smtClean="0"/>
              <a:t>: </a:t>
            </a:r>
            <a:r>
              <a:rPr lang="de-DE" sz="1200" baseline="0" dirty="0" err="1" smtClean="0"/>
              <a:t>How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often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residents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visit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Wadden </a:t>
            </a:r>
            <a:r>
              <a:rPr lang="de-DE" sz="1200" baseline="0" dirty="0" err="1" smtClean="0"/>
              <a:t>Sea</a:t>
            </a:r>
            <a:endParaRPr lang="de-DE" sz="1200" baseline="0" dirty="0" smtClean="0"/>
          </a:p>
          <a:p>
            <a:r>
              <a:rPr lang="de-DE" sz="1200" baseline="0" dirty="0" err="1" smtClean="0"/>
              <a:t>What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activities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they</a:t>
            </a:r>
            <a:r>
              <a:rPr lang="de-DE" sz="1200" baseline="0" dirty="0" smtClean="0"/>
              <a:t> do (Walking, </a:t>
            </a:r>
            <a:r>
              <a:rPr lang="de-DE" sz="1200" baseline="0" dirty="0" err="1" smtClean="0"/>
              <a:t>jogging</a:t>
            </a:r>
            <a:r>
              <a:rPr lang="de-DE" sz="1200" baseline="0" dirty="0" smtClean="0"/>
              <a:t>, </a:t>
            </a:r>
            <a:r>
              <a:rPr lang="de-DE" sz="1200" baseline="0" dirty="0" err="1" smtClean="0"/>
              <a:t>bidwatching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meeting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friends</a:t>
            </a:r>
            <a:r>
              <a:rPr lang="de-DE" sz="1200" baseline="0" dirty="0" smtClean="0"/>
              <a:t>, </a:t>
            </a:r>
            <a:r>
              <a:rPr lang="de-DE" sz="1200" baseline="0" dirty="0" err="1" smtClean="0"/>
              <a:t>meditating</a:t>
            </a:r>
            <a:r>
              <a:rPr lang="de-DE" sz="1200" baseline="0" dirty="0" smtClean="0"/>
              <a:t>)</a:t>
            </a:r>
          </a:p>
          <a:p>
            <a:r>
              <a:rPr lang="de-DE" sz="1200" baseline="0" dirty="0" err="1" smtClean="0"/>
              <a:t>Regarding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identity</a:t>
            </a:r>
            <a:r>
              <a:rPr lang="de-DE" sz="1200" baseline="0" dirty="0" smtClean="0"/>
              <a:t> – „The Wadden </a:t>
            </a:r>
            <a:r>
              <a:rPr lang="de-DE" sz="1200" baseline="0" dirty="0" err="1" smtClean="0"/>
              <a:t>Sea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creates</a:t>
            </a:r>
            <a:r>
              <a:rPr lang="de-DE" sz="1200" baseline="0" dirty="0" smtClean="0"/>
              <a:t> a sense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home</a:t>
            </a:r>
            <a:r>
              <a:rPr lang="de-DE" sz="1200" baseline="0" dirty="0" smtClean="0"/>
              <a:t> in </a:t>
            </a:r>
            <a:r>
              <a:rPr lang="de-DE" sz="1200" baseline="0" dirty="0" err="1" smtClean="0"/>
              <a:t>me</a:t>
            </a:r>
            <a:r>
              <a:rPr lang="de-DE" sz="1200" baseline="0" dirty="0" smtClean="0"/>
              <a:t>“</a:t>
            </a:r>
          </a:p>
          <a:p>
            <a:r>
              <a:rPr lang="de-DE" sz="1200" baseline="0" dirty="0" smtClean="0"/>
              <a:t>Inspiration – „</a:t>
            </a:r>
            <a:r>
              <a:rPr lang="de-DE" sz="1200" baseline="0" dirty="0" err="1" smtClean="0"/>
              <a:t>is</a:t>
            </a:r>
            <a:r>
              <a:rPr lang="de-DE" sz="1200" baseline="0" dirty="0" smtClean="0"/>
              <a:t> a </a:t>
            </a:r>
            <a:r>
              <a:rPr lang="de-DE" sz="1200" baseline="0" dirty="0" err="1" smtClean="0"/>
              <a:t>place</a:t>
            </a:r>
            <a:r>
              <a:rPr lang="de-DE" sz="1200" baseline="0" dirty="0" smtClean="0"/>
              <a:t> I </a:t>
            </a:r>
            <a:r>
              <a:rPr lang="de-DE" sz="1200" baseline="0" dirty="0" err="1" smtClean="0"/>
              <a:t>go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when</a:t>
            </a:r>
            <a:r>
              <a:rPr lang="de-DE" sz="1200" baseline="0" dirty="0" smtClean="0"/>
              <a:t> I </a:t>
            </a:r>
            <a:r>
              <a:rPr lang="de-DE" sz="1200" baseline="0" dirty="0" err="1" smtClean="0"/>
              <a:t>need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to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be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inspired</a:t>
            </a:r>
            <a:r>
              <a:rPr lang="de-DE" sz="1200" baseline="0" dirty="0" smtClean="0"/>
              <a:t>“</a:t>
            </a:r>
          </a:p>
          <a:p>
            <a:r>
              <a:rPr lang="de-DE" sz="1200" baseline="0" dirty="0" smtClean="0"/>
              <a:t>Relaxation – „ </a:t>
            </a:r>
            <a:r>
              <a:rPr lang="de-DE" sz="1200" baseline="0" dirty="0" err="1" smtClean="0"/>
              <a:t>is</a:t>
            </a:r>
            <a:r>
              <a:rPr lang="de-DE" sz="1200" baseline="0" dirty="0" smtClean="0"/>
              <a:t> a </a:t>
            </a:r>
            <a:r>
              <a:rPr lang="de-DE" sz="1200" baseline="0" dirty="0" err="1" smtClean="0"/>
              <a:t>place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where</a:t>
            </a:r>
            <a:r>
              <a:rPr lang="de-DE" sz="1200" baseline="0" dirty="0" smtClean="0"/>
              <a:t> I relax“, „</a:t>
            </a:r>
            <a:r>
              <a:rPr lang="de-DE" sz="1200" baseline="0" dirty="0" err="1" smtClean="0"/>
              <a:t>is</a:t>
            </a:r>
            <a:r>
              <a:rPr lang="de-DE" sz="1200" baseline="0" dirty="0" smtClean="0"/>
              <a:t> a </a:t>
            </a:r>
            <a:r>
              <a:rPr lang="de-DE" sz="1200" baseline="0" dirty="0" err="1" smtClean="0"/>
              <a:t>place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where</a:t>
            </a:r>
            <a:r>
              <a:rPr lang="de-DE" sz="1200" baseline="0" dirty="0" smtClean="0"/>
              <a:t> I </a:t>
            </a:r>
            <a:r>
              <a:rPr lang="de-DE" sz="1200" baseline="0" dirty="0" err="1" smtClean="0"/>
              <a:t>slow</a:t>
            </a:r>
            <a:r>
              <a:rPr lang="de-DE" sz="1200" baseline="0" dirty="0" smtClean="0"/>
              <a:t> down“, „</a:t>
            </a:r>
            <a:r>
              <a:rPr lang="de-DE" sz="1200" baseline="0" dirty="0" err="1" smtClean="0"/>
              <a:t>is</a:t>
            </a:r>
            <a:r>
              <a:rPr lang="de-DE" sz="1200" baseline="0" dirty="0" smtClean="0"/>
              <a:t> a </a:t>
            </a:r>
            <a:r>
              <a:rPr lang="de-DE" sz="1200" baseline="0" dirty="0" err="1" smtClean="0"/>
              <a:t>place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where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unwind</a:t>
            </a:r>
            <a:r>
              <a:rPr lang="de-DE" sz="1200" baseline="0" dirty="0" smtClean="0"/>
              <a:t>“</a:t>
            </a:r>
          </a:p>
          <a:p>
            <a:r>
              <a:rPr lang="de-DE" sz="1200" baseline="0" dirty="0" smtClean="0"/>
              <a:t>Interpretation will </a:t>
            </a:r>
            <a:r>
              <a:rPr lang="de-DE" sz="1200" baseline="0" dirty="0" err="1" smtClean="0"/>
              <a:t>be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done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by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xxxx</a:t>
            </a:r>
            <a:endParaRPr lang="de-DE" sz="1200" baseline="0" dirty="0" smtClean="0"/>
          </a:p>
        </p:txBody>
      </p:sp>
      <p:sp>
        <p:nvSpPr>
          <p:cNvPr id="809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34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34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34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34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306D48C-3B52-45DF-987E-6E9435C592AE}" type="slidenum">
              <a:rPr lang="de-DE" altLang="de-DE" sz="1200" smtClean="0">
                <a:solidFill>
                  <a:srgbClr val="000000"/>
                </a:solidFill>
              </a:rPr>
              <a:pPr/>
              <a:t>14</a:t>
            </a:fld>
            <a:endParaRPr lang="de-DE" altLang="de-DE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1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15963" indent="-274638" defTabSz="9398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01725" indent="-219075" defTabSz="9398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43050" indent="-219075" defTabSz="9398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4375" indent="-219075" defTabSz="9398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41575" indent="-219075" defTabSz="939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8775" indent="-219075" defTabSz="939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5975" indent="-219075" defTabSz="939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3175" indent="-219075" defTabSz="939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7BAE18E-FBE7-4900-85F5-F30C802CC05C}" type="slidenum">
              <a:rPr lang="de-DE" altLang="de-DE" sz="1300" smtClean="0">
                <a:solidFill>
                  <a:srgbClr val="000000"/>
                </a:solidFill>
              </a:rPr>
              <a:pPr/>
              <a:t>15</a:t>
            </a:fld>
            <a:endParaRPr lang="de-DE" altLang="de-DE" sz="1300" smtClean="0">
              <a:solidFill>
                <a:srgbClr val="000000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71525"/>
            <a:ext cx="4970463" cy="3727450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729163"/>
            <a:ext cx="4984750" cy="4425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845" tIns="42925" rIns="85845" bIns="42925"/>
          <a:lstStyle/>
          <a:p>
            <a:pPr eaLnBrk="1" hangingPunct="1"/>
            <a:endParaRPr lang="de-DE" altLang="de-DE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>
              <a:ea typeface="ＭＳ Ｐゴシック" panose="020B0600070205080204" pitchFamily="34" charset="-128"/>
            </a:endParaRPr>
          </a:p>
        </p:txBody>
      </p:sp>
      <p:sp>
        <p:nvSpPr>
          <p:cNvPr id="809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34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34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34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34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306D48C-3B52-45DF-987E-6E9435C592AE}" type="slidenum">
              <a:rPr lang="de-DE" altLang="de-DE" sz="1200" smtClean="0">
                <a:solidFill>
                  <a:srgbClr val="000000"/>
                </a:solidFill>
              </a:rPr>
              <a:pPr/>
              <a:t>2</a:t>
            </a:fld>
            <a:endParaRPr lang="de-DE" altLang="de-DE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>
              <a:ea typeface="ＭＳ Ｐゴシック" panose="020B0600070205080204" pitchFamily="34" charset="-128"/>
            </a:endParaRPr>
          </a:p>
        </p:txBody>
      </p:sp>
      <p:sp>
        <p:nvSpPr>
          <p:cNvPr id="809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34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34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34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34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306D48C-3B52-45DF-987E-6E9435C592AE}" type="slidenum">
              <a:rPr lang="de-DE" altLang="de-DE" sz="1200" smtClean="0">
                <a:solidFill>
                  <a:srgbClr val="000000"/>
                </a:solidFill>
              </a:rPr>
              <a:pPr/>
              <a:t>3</a:t>
            </a:fld>
            <a:endParaRPr lang="de-DE" altLang="de-DE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929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>
              <a:ea typeface="ＭＳ Ｐゴシック" panose="020B0600070205080204" pitchFamily="34" charset="-128"/>
            </a:endParaRPr>
          </a:p>
        </p:txBody>
      </p:sp>
      <p:sp>
        <p:nvSpPr>
          <p:cNvPr id="809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34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34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34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34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306D48C-3B52-45DF-987E-6E9435C592AE}" type="slidenum">
              <a:rPr lang="de-DE" altLang="de-DE" sz="1200" smtClean="0">
                <a:solidFill>
                  <a:srgbClr val="000000"/>
                </a:solidFill>
              </a:rPr>
              <a:pPr/>
              <a:t>4</a:t>
            </a:fld>
            <a:endParaRPr lang="de-DE" altLang="de-DE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77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>
              <a:ea typeface="ＭＳ Ｐゴシック" panose="020B0600070205080204" pitchFamily="34" charset="-128"/>
            </a:endParaRPr>
          </a:p>
        </p:txBody>
      </p:sp>
      <p:sp>
        <p:nvSpPr>
          <p:cNvPr id="809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34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34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34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34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306D48C-3B52-45DF-987E-6E9435C592AE}" type="slidenum">
              <a:rPr lang="de-DE" altLang="de-DE" sz="1200" smtClean="0">
                <a:solidFill>
                  <a:srgbClr val="000000"/>
                </a:solidFill>
              </a:rPr>
              <a:pPr/>
              <a:t>5</a:t>
            </a:fld>
            <a:endParaRPr lang="de-DE" altLang="de-DE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389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>
              <a:ea typeface="ＭＳ Ｐゴシック" panose="020B0600070205080204" pitchFamily="34" charset="-128"/>
            </a:endParaRPr>
          </a:p>
        </p:txBody>
      </p:sp>
      <p:sp>
        <p:nvSpPr>
          <p:cNvPr id="809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34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34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34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34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306D48C-3B52-45DF-987E-6E9435C592AE}" type="slidenum">
              <a:rPr lang="de-DE" altLang="de-DE" sz="1200" smtClean="0">
                <a:solidFill>
                  <a:srgbClr val="000000"/>
                </a:solidFill>
              </a:rPr>
              <a:pPr/>
              <a:t>6</a:t>
            </a:fld>
            <a:endParaRPr lang="de-DE" altLang="de-DE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02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>
              <a:ea typeface="ＭＳ Ｐゴシック" panose="020B0600070205080204" pitchFamily="34" charset="-128"/>
            </a:endParaRPr>
          </a:p>
        </p:txBody>
      </p:sp>
      <p:sp>
        <p:nvSpPr>
          <p:cNvPr id="809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34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34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34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34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306D48C-3B52-45DF-987E-6E9435C592AE}" type="slidenum">
              <a:rPr lang="de-DE" altLang="de-DE" sz="1200" smtClean="0">
                <a:solidFill>
                  <a:srgbClr val="000000"/>
                </a:solidFill>
              </a:rPr>
              <a:pPr/>
              <a:t>7</a:t>
            </a:fld>
            <a:endParaRPr lang="de-DE" altLang="de-DE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062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>
              <a:ea typeface="ＭＳ Ｐゴシック" panose="020B0600070205080204" pitchFamily="34" charset="-128"/>
            </a:endParaRPr>
          </a:p>
        </p:txBody>
      </p:sp>
      <p:sp>
        <p:nvSpPr>
          <p:cNvPr id="809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34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34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34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34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306D48C-3B52-45DF-987E-6E9435C592AE}" type="slidenum">
              <a:rPr lang="de-DE" altLang="de-DE" sz="1200" smtClean="0">
                <a:solidFill>
                  <a:srgbClr val="000000"/>
                </a:solidFill>
              </a:rPr>
              <a:pPr/>
              <a:t>8</a:t>
            </a:fld>
            <a:endParaRPr lang="de-DE" altLang="de-DE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66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44C2D1-34D2-46DA-B40D-6F26FF8893EF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altLang="de-DE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solidFill>
            <a:srgbClr val="FFFFFF"/>
          </a:solidFill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88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397" tIns="46698" rIns="93397" bIns="46698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 smtClean="0">
                <a:ea typeface="ＭＳ Ｐゴシック" panose="020B0600070205080204" pitchFamily="34" charset="-128"/>
              </a:rPr>
              <a:t>ITI Westküste ist ein Element des Operationellen Programms des Europäischen Fonds für regionale Entwicklung des Landes Schleswig-Holstein (EFRE). Förderung läuft über das Wirtschaftsministerium, z.B. für Maßnahmen zum Schutz, zur Förderung und zur Entwicklung des Natur- und Kulturerbes, und zur Vereinbarkeit von Umweltschutz, Ressourcenschonung, Denkmalschutz und Tourismus.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altLang="de-DE" dirty="0" smtClean="0">
              <a:ea typeface="ＭＳ Ｐゴシック" panose="020B0600070205080204" pitchFamily="34" charset="-128"/>
            </a:endParaRPr>
          </a:p>
          <a:p>
            <a:r>
              <a:rPr lang="de-DE" altLang="de-DE" dirty="0" smtClean="0">
                <a:ea typeface="ＭＳ Ｐゴシック" panose="020B0600070205080204" pitchFamily="34" charset="-128"/>
              </a:rPr>
              <a:t>Projektmaßnahmen und -beschreibung: </a:t>
            </a:r>
          </a:p>
          <a:p>
            <a:r>
              <a:rPr lang="de-DE" altLang="de-DE" dirty="0" smtClean="0">
                <a:ea typeface="ＭＳ Ｐゴシック" panose="020B0600070205080204" pitchFamily="34" charset="-128"/>
              </a:rPr>
              <a:t>An touristisch relevanten Standorten und an ausgewählten Zugangsstellen ins WNE (Deich, Strand, Dünen, Badestellen, etc.) werden WNE-Säulen aufgestellt, so dass Gäste und Einheimische auf das WNE aufmerksam werden und sich darüber informieren können.</a:t>
            </a:r>
          </a:p>
          <a:p>
            <a:endParaRPr lang="de-DE" altLang="de-DE" dirty="0" smtClean="0">
              <a:ea typeface="ＭＳ Ｐゴシック" panose="020B0600070205080204" pitchFamily="34" charset="-128"/>
            </a:endParaRPr>
          </a:p>
          <a:p>
            <a:r>
              <a:rPr lang="de-DE" altLang="de-DE" dirty="0" smtClean="0">
                <a:ea typeface="ＭＳ Ｐゴシック" panose="020B0600070205080204" pitchFamily="34" charset="-128"/>
              </a:rPr>
              <a:t>Umsetzung verschiedener Maßnahmen:</a:t>
            </a:r>
          </a:p>
          <a:p>
            <a:r>
              <a:rPr lang="de-DE" altLang="de-DE" dirty="0" smtClean="0">
                <a:ea typeface="ＭＳ Ｐゴシック" panose="020B0600070205080204" pitchFamily="34" charset="-128"/>
              </a:rPr>
              <a:t>-  Aktualisierung vorhandener WNE-Säulen: 53 existierende WNE-Säulen entlang der Küste werden inhaltlich aktualisiert (Überarbeitung nach Vorgaben der trilateralen Strategie für nachhaltigen Tourismus mit der Aufnahme von Dänemark als WNE-Gebiet)</a:t>
            </a:r>
          </a:p>
          <a:p>
            <a:r>
              <a:rPr lang="de-DE" altLang="de-DE" dirty="0" smtClean="0">
                <a:ea typeface="ＭＳ Ｐゴシック" panose="020B0600070205080204" pitchFamily="34" charset="-128"/>
              </a:rPr>
              <a:t>- Produktion von 30 neuen Säulen.</a:t>
            </a:r>
          </a:p>
          <a:p>
            <a:pPr eaLnBrk="1" hangingPunct="1"/>
            <a:r>
              <a:rPr lang="de-DE" altLang="de-DE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- Aufbau an den vorgesehenen Standorten in Zusammenarbeit mit den 49 Kooperationspartnern – die erste Auslieferung der neuen bzw. aktualisierten Säulen wurde im Frühjahr 2021 begonnen.</a:t>
            </a:r>
          </a:p>
          <a:p>
            <a:endParaRPr lang="de-DE" altLang="de-DE" dirty="0" smtClean="0">
              <a:ea typeface="ＭＳ Ｐゴシック" panose="020B0600070205080204" pitchFamily="34" charset="-128"/>
            </a:endParaRPr>
          </a:p>
          <a:p>
            <a:r>
              <a:rPr lang="de-DE" altLang="de-DE" dirty="0" smtClean="0">
                <a:ea typeface="ＭＳ Ｐゴシック" panose="020B0600070205080204" pitchFamily="34" charset="-128"/>
              </a:rPr>
              <a:t>Gesamtkosten  220.110 €</a:t>
            </a:r>
          </a:p>
          <a:p>
            <a:endParaRPr lang="de-DE" altLang="de-DE" dirty="0" smtClean="0">
              <a:ea typeface="ＭＳ Ｐゴシック" panose="020B0600070205080204" pitchFamily="34" charset="-128"/>
            </a:endParaRPr>
          </a:p>
          <a:p>
            <a:endParaRPr lang="de-DE" altLang="de-DE" dirty="0" smtClean="0">
              <a:ea typeface="ＭＳ Ｐゴシック" panose="020B0600070205080204" pitchFamily="34" charset="-128"/>
            </a:endParaRPr>
          </a:p>
          <a:p>
            <a:endParaRPr lang="de-DE" altLang="de-DE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0717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707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LKN-SH  |  Nationalparkverwaltung  |</a:t>
            </a:r>
          </a:p>
        </p:txBody>
      </p:sp>
    </p:spTree>
    <p:extLst>
      <p:ext uri="{BB962C8B-B14F-4D97-AF65-F5344CB8AC3E}">
        <p14:creationId xmlns:p14="http://schemas.microsoft.com/office/powerpoint/2010/main" val="174661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900113" y="2060579"/>
            <a:ext cx="3810000" cy="41052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62513" y="2060579"/>
            <a:ext cx="3810000" cy="41052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4C524-264A-47C8-96E1-A4A5BE7486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762000" y="6470650"/>
            <a:ext cx="3948113" cy="555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LKN-SH  |  Nationalparkverwaltung 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648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900113" y="2060579"/>
            <a:ext cx="3810000" cy="41052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862513" y="2060575"/>
            <a:ext cx="3810000" cy="19764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862513" y="4189570"/>
            <a:ext cx="3810000" cy="19764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5F9AD-0879-4E18-8FEE-3776D057F7F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2730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7420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4161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345"/>
            <a:ext cx="8229600" cy="32239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2816225" y="657860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1437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345"/>
            <a:ext cx="8229600" cy="32239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2816225" y="657860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62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6376988"/>
            <a:ext cx="8636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umsplatzhalter 2"/>
          <p:cNvSpPr txBox="1">
            <a:spLocks/>
          </p:cNvSpPr>
          <p:nvPr userDrawn="1"/>
        </p:nvSpPr>
        <p:spPr>
          <a:xfrm>
            <a:off x="468313" y="6400800"/>
            <a:ext cx="2133600" cy="268288"/>
          </a:xfrm>
          <a:prstGeom prst="rect">
            <a:avLst/>
          </a:prstGeom>
        </p:spPr>
        <p:txBody>
          <a:bodyPr lIns="84406" tIns="42203" rIns="84406" bIns="42203" anchor="ctr"/>
          <a:lstStyle>
            <a:defPPr>
              <a:defRPr lang="de-DE"/>
            </a:defPPr>
            <a:lvl1pPr algn="r">
              <a:defRPr sz="900">
                <a:solidFill>
                  <a:srgbClr val="1D315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31" dirty="0" smtClean="0"/>
              <a:t>© 2014 NIT Kiel</a:t>
            </a:r>
            <a:endParaRPr lang="de-DE" sz="831" dirty="0"/>
          </a:p>
        </p:txBody>
      </p:sp>
      <p:sp>
        <p:nvSpPr>
          <p:cNvPr id="9" name="Foliennummernplatzhalter 3"/>
          <p:cNvSpPr txBox="1">
            <a:spLocks/>
          </p:cNvSpPr>
          <p:nvPr userDrawn="1"/>
        </p:nvSpPr>
        <p:spPr>
          <a:xfrm>
            <a:off x="2771775" y="6381750"/>
            <a:ext cx="5949950" cy="268288"/>
          </a:xfrm>
          <a:prstGeom prst="rect">
            <a:avLst/>
          </a:prstGeom>
        </p:spPr>
        <p:txBody>
          <a:bodyPr lIns="84406" tIns="42203" rIns="84406" bIns="42203"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31" dirty="0" smtClean="0">
                <a:solidFill>
                  <a:srgbClr val="1D3157"/>
                </a:solidFill>
              </a:rPr>
              <a:t> Evaluation Report GB PROWAD 2013 – </a:t>
            </a:r>
            <a:fld id="{7506B9E4-D227-49FB-AE9B-A856C42A3C63}" type="datetime1">
              <a:rPr lang="de-DE" sz="831" smtClean="0">
                <a:solidFill>
                  <a:srgbClr val="1D3157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21.09.2021</a:t>
            </a:fld>
            <a:r>
              <a:rPr lang="de-DE" sz="831" dirty="0" smtClean="0">
                <a:solidFill>
                  <a:srgbClr val="1D3157"/>
                </a:solidFill>
              </a:rPr>
              <a:t> – Page </a:t>
            </a:r>
            <a:fld id="{C0ECABCB-68CE-4571-B38F-44B0FF6CFC6E}" type="slidenum">
              <a:rPr lang="de-DE" sz="831" smtClean="0">
                <a:solidFill>
                  <a:srgbClr val="1D3157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831" dirty="0">
              <a:solidFill>
                <a:srgbClr val="1D3157"/>
              </a:solidFill>
            </a:endParaRPr>
          </a:p>
        </p:txBody>
      </p:sp>
      <p:pic>
        <p:nvPicPr>
          <p:cNvPr id="10" name="Bild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20663"/>
            <a:ext cx="75088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98438"/>
            <a:ext cx="10541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>
          <a:xfrm>
            <a:off x="468317" y="1557338"/>
            <a:ext cx="8258175" cy="4319934"/>
          </a:xfrm>
        </p:spPr>
        <p:txBody>
          <a:bodyPr>
            <a:normAutofit/>
          </a:bodyPr>
          <a:lstStyle>
            <a:lvl1pPr>
              <a:defRPr sz="1477"/>
            </a:lvl1pPr>
            <a:lvl2pPr>
              <a:defRPr sz="1292"/>
            </a:lvl2pPr>
            <a:lvl3pPr>
              <a:defRPr sz="1108"/>
            </a:lvl3pPr>
            <a:lvl4pPr>
              <a:defRPr sz="1108"/>
            </a:lvl4pPr>
            <a:lvl5pPr>
              <a:defRPr sz="1108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68313" y="5949950"/>
            <a:ext cx="8253412" cy="287338"/>
          </a:xfrm>
        </p:spPr>
        <p:txBody>
          <a:bodyPr anchor="b">
            <a:noAutofit/>
          </a:bodyPr>
          <a:lstStyle>
            <a:lvl1pPr marL="0" indent="0">
              <a:buNone/>
              <a:defRPr sz="738"/>
            </a:lvl1pPr>
            <a:lvl2pPr marL="422041" indent="0">
              <a:buNone/>
              <a:defRPr sz="738"/>
            </a:lvl2pPr>
            <a:lvl3pPr marL="844083" indent="0">
              <a:buNone/>
              <a:defRPr sz="738"/>
            </a:lvl3pPr>
            <a:lvl4pPr marL="1266124" indent="0">
              <a:buNone/>
              <a:defRPr sz="738"/>
            </a:lvl4pPr>
            <a:lvl5pPr marL="1688165" indent="0">
              <a:buNone/>
              <a:defRPr sz="738"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344175" y="116632"/>
            <a:ext cx="7806815" cy="658050"/>
          </a:xfrm>
          <a:prstGeom prst="rect">
            <a:avLst/>
          </a:prstGeom>
        </p:spPr>
        <p:txBody>
          <a:bodyPr anchor="ctr"/>
          <a:lstStyle>
            <a:lvl1pPr algn="l">
              <a:defRPr sz="1846" b="0">
                <a:solidFill>
                  <a:srgbClr val="1D3157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0500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62">
              <a:solidFill>
                <a:prstClr val="white"/>
              </a:solidFill>
            </a:endParaRPr>
          </a:p>
        </p:txBody>
      </p:sp>
      <p:pic>
        <p:nvPicPr>
          <p:cNvPr id="10" name="Bild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82700"/>
            <a:ext cx="830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 userDrawn="1"/>
        </p:nvSpPr>
        <p:spPr>
          <a:xfrm>
            <a:off x="1220788" y="6419850"/>
            <a:ext cx="7575550" cy="357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2813609" algn="l"/>
                <a:tab pos="3892159" algn="l"/>
                <a:tab pos="5385424" algn="l"/>
              </a:tabLst>
              <a:defRPr/>
            </a:pPr>
            <a:r>
              <a:rPr lang="de-DE" sz="1292" b="1" baseline="30000" dirty="0">
                <a:solidFill>
                  <a:srgbClr val="1D1D1C"/>
                </a:solidFill>
                <a:latin typeface="Calibri"/>
              </a:rPr>
              <a:t>Institut für Tourismus- und Bäderforschung	</a:t>
            </a:r>
            <a:r>
              <a:rPr lang="de-DE" sz="1292" baseline="30000" dirty="0" err="1">
                <a:solidFill>
                  <a:srgbClr val="1D1D1C"/>
                </a:solidFill>
                <a:latin typeface="Calibri"/>
              </a:rPr>
              <a:t>Fleethörn</a:t>
            </a:r>
            <a:r>
              <a:rPr lang="de-DE" sz="1292" baseline="30000" dirty="0">
                <a:solidFill>
                  <a:srgbClr val="1D1D1C"/>
                </a:solidFill>
                <a:latin typeface="Calibri"/>
              </a:rPr>
              <a:t> 23	Tel.: 0431 666 5670	info@nit-kiel.de</a:t>
            </a:r>
            <a:br>
              <a:rPr lang="de-DE" sz="1292" baseline="30000" dirty="0">
                <a:solidFill>
                  <a:srgbClr val="1D1D1C"/>
                </a:solidFill>
                <a:latin typeface="Calibri"/>
              </a:rPr>
            </a:br>
            <a:r>
              <a:rPr lang="de-DE" sz="1292" b="1" baseline="30000" dirty="0">
                <a:solidFill>
                  <a:srgbClr val="1D1D1C"/>
                </a:solidFill>
                <a:latin typeface="Calibri"/>
              </a:rPr>
              <a:t>in Nordeuropa GmbH (NIT)	</a:t>
            </a:r>
            <a:r>
              <a:rPr lang="de-DE" sz="1292" baseline="30000" dirty="0">
                <a:solidFill>
                  <a:srgbClr val="1D1D1C"/>
                </a:solidFill>
                <a:latin typeface="Calibri"/>
              </a:rPr>
              <a:t>D-24103 Kiel	Fax: 0431 666 56710 	www.nit-kiel.de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908175"/>
            <a:ext cx="2392362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Bildplatzhalter 20"/>
          <p:cNvSpPr>
            <a:spLocks noGrp="1"/>
          </p:cNvSpPr>
          <p:nvPr>
            <p:ph type="pic" sz="quarter" idx="13"/>
          </p:nvPr>
        </p:nvSpPr>
        <p:spPr>
          <a:xfrm rot="193549">
            <a:off x="4843222" y="2194844"/>
            <a:ext cx="2136581" cy="1111557"/>
          </a:xfrm>
          <a:prstGeom prst="rect">
            <a:avLst/>
          </a:prstGeom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38100" dir="2700000">
              <a:srgbClr val="000000">
                <a:alpha val="50000"/>
              </a:srgbClr>
            </a:outerShdw>
          </a:effectLst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20" name="Textplatzhalter 16"/>
          <p:cNvSpPr>
            <a:spLocks noGrp="1"/>
          </p:cNvSpPr>
          <p:nvPr>
            <p:ph type="body" sz="quarter" idx="10"/>
          </p:nvPr>
        </p:nvSpPr>
        <p:spPr>
          <a:xfrm>
            <a:off x="1242151" y="4125332"/>
            <a:ext cx="5416019" cy="623963"/>
          </a:xfrm>
          <a:prstGeom prst="rect">
            <a:avLst/>
          </a:prstGeom>
        </p:spPr>
        <p:txBody>
          <a:bodyPr/>
          <a:lstStyle>
            <a:lvl1pPr algn="l">
              <a:buNone/>
              <a:defRPr sz="1385"/>
            </a:lvl1pPr>
            <a:lvl2pPr algn="l">
              <a:buNone/>
              <a:defRPr sz="1385"/>
            </a:lvl2pPr>
            <a:lvl3pPr algn="l">
              <a:buNone/>
              <a:defRPr sz="1385"/>
            </a:lvl3pPr>
            <a:lvl4pPr algn="l">
              <a:buNone/>
              <a:defRPr sz="1385"/>
            </a:lvl4pPr>
            <a:lvl5pPr algn="l">
              <a:buNone/>
              <a:defRPr sz="1385"/>
            </a:lvl5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  <p:sp>
        <p:nvSpPr>
          <p:cNvPr id="25" name="Textplatzhalter 18"/>
          <p:cNvSpPr>
            <a:spLocks noGrp="1"/>
          </p:cNvSpPr>
          <p:nvPr>
            <p:ph type="body" sz="quarter" idx="11"/>
          </p:nvPr>
        </p:nvSpPr>
        <p:spPr>
          <a:xfrm>
            <a:off x="1239601" y="4764101"/>
            <a:ext cx="5416550" cy="271603"/>
          </a:xfrm>
          <a:prstGeom prst="rect">
            <a:avLst/>
          </a:prstGeom>
        </p:spPr>
        <p:txBody>
          <a:bodyPr/>
          <a:lstStyle>
            <a:lvl1pPr algn="l">
              <a:buFont typeface="Arial"/>
              <a:buNone/>
              <a:defRPr sz="831"/>
            </a:lvl1pPr>
            <a:lvl2pPr algn="l">
              <a:buFont typeface="Arial"/>
              <a:buNone/>
              <a:defRPr sz="831"/>
            </a:lvl2pPr>
            <a:lvl3pPr algn="l">
              <a:buFont typeface="Arial"/>
              <a:buNone/>
              <a:defRPr sz="831"/>
            </a:lvl3pPr>
            <a:lvl4pPr algn="l">
              <a:buFont typeface="Arial"/>
              <a:buNone/>
              <a:defRPr sz="831"/>
            </a:lvl4pPr>
            <a:lvl5pPr algn="l">
              <a:buFont typeface="Arial"/>
              <a:buNone/>
              <a:defRPr sz="831"/>
            </a:lvl5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  <p:sp>
        <p:nvSpPr>
          <p:cNvPr id="26" name="Bildplatzhalter 20"/>
          <p:cNvSpPr>
            <a:spLocks noGrp="1"/>
          </p:cNvSpPr>
          <p:nvPr>
            <p:ph type="pic" sz="quarter" idx="14"/>
          </p:nvPr>
        </p:nvSpPr>
        <p:spPr>
          <a:xfrm>
            <a:off x="5777788" y="864280"/>
            <a:ext cx="1540409" cy="1111557"/>
          </a:xfrm>
          <a:prstGeom prst="rect">
            <a:avLst/>
          </a:prstGeom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38100" dir="2700000">
              <a:srgbClr val="000000">
                <a:alpha val="50000"/>
              </a:srgbClr>
            </a:outerShdw>
          </a:effectLst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27" name="Bildplatzhalter 20"/>
          <p:cNvSpPr>
            <a:spLocks noGrp="1"/>
          </p:cNvSpPr>
          <p:nvPr>
            <p:ph type="pic" sz="quarter" idx="15"/>
          </p:nvPr>
        </p:nvSpPr>
        <p:spPr>
          <a:xfrm rot="243173">
            <a:off x="4113463" y="1385499"/>
            <a:ext cx="1496997" cy="844810"/>
          </a:xfrm>
          <a:prstGeom prst="rect">
            <a:avLst/>
          </a:prstGeom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38100" dir="2700000">
              <a:srgbClr val="000000">
                <a:alpha val="50000"/>
              </a:srgbClr>
            </a:outerShdw>
          </a:effectLst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28" name="Bildplatzhalter 20"/>
          <p:cNvSpPr>
            <a:spLocks noGrp="1"/>
          </p:cNvSpPr>
          <p:nvPr>
            <p:ph type="pic" sz="quarter" idx="12"/>
          </p:nvPr>
        </p:nvSpPr>
        <p:spPr>
          <a:xfrm rot="327391">
            <a:off x="6923830" y="1582820"/>
            <a:ext cx="2242514" cy="1531034"/>
          </a:xfrm>
          <a:prstGeom prst="rect">
            <a:avLst/>
          </a:prstGeom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38100" dir="2700000">
              <a:srgbClr val="000000">
                <a:alpha val="50000"/>
              </a:srgbClr>
            </a:outerShdw>
          </a:effectLst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30" name="Textplatzhalter 16"/>
          <p:cNvSpPr>
            <a:spLocks noGrp="1"/>
          </p:cNvSpPr>
          <p:nvPr>
            <p:ph type="body" sz="quarter" idx="16"/>
          </p:nvPr>
        </p:nvSpPr>
        <p:spPr>
          <a:xfrm>
            <a:off x="1242151" y="3502156"/>
            <a:ext cx="5416019" cy="623963"/>
          </a:xfrm>
          <a:prstGeom prst="rect">
            <a:avLst/>
          </a:prstGeom>
        </p:spPr>
        <p:txBody>
          <a:bodyPr/>
          <a:lstStyle>
            <a:lvl1pPr algn="l">
              <a:buNone/>
              <a:defRPr sz="1846"/>
            </a:lvl1pPr>
            <a:lvl2pPr algn="l">
              <a:buNone/>
              <a:defRPr sz="1385"/>
            </a:lvl2pPr>
            <a:lvl3pPr algn="l">
              <a:buNone/>
              <a:defRPr sz="1385"/>
            </a:lvl3pPr>
            <a:lvl4pPr algn="l">
              <a:buNone/>
              <a:defRPr sz="1385"/>
            </a:lvl4pPr>
            <a:lvl5pPr algn="l">
              <a:buNone/>
              <a:defRPr sz="1385"/>
            </a:lvl5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0537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20663"/>
            <a:ext cx="75088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98438"/>
            <a:ext cx="10541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6376988"/>
            <a:ext cx="8636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umsplatzhalter 2"/>
          <p:cNvSpPr txBox="1">
            <a:spLocks/>
          </p:cNvSpPr>
          <p:nvPr userDrawn="1"/>
        </p:nvSpPr>
        <p:spPr>
          <a:xfrm>
            <a:off x="468313" y="6400800"/>
            <a:ext cx="2133600" cy="268288"/>
          </a:xfrm>
          <a:prstGeom prst="rect">
            <a:avLst/>
          </a:prstGeom>
        </p:spPr>
        <p:txBody>
          <a:bodyPr lIns="84406" tIns="42203" rIns="84406" bIns="42203" anchor="ctr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31" dirty="0" smtClean="0">
                <a:solidFill>
                  <a:srgbClr val="1D3157"/>
                </a:solidFill>
              </a:rPr>
              <a:t>© 2014 NIT Kiel</a:t>
            </a:r>
            <a:endParaRPr lang="de-DE" sz="831" dirty="0">
              <a:solidFill>
                <a:srgbClr val="1D3157"/>
              </a:solidFill>
            </a:endParaRPr>
          </a:p>
        </p:txBody>
      </p:sp>
      <p:sp>
        <p:nvSpPr>
          <p:cNvPr id="9" name="Foliennummernplatzhalter 3"/>
          <p:cNvSpPr txBox="1">
            <a:spLocks/>
          </p:cNvSpPr>
          <p:nvPr userDrawn="1"/>
        </p:nvSpPr>
        <p:spPr>
          <a:xfrm>
            <a:off x="2771775" y="6381750"/>
            <a:ext cx="5949950" cy="268288"/>
          </a:xfrm>
          <a:prstGeom prst="rect">
            <a:avLst/>
          </a:prstGeom>
        </p:spPr>
        <p:txBody>
          <a:bodyPr lIns="84406" tIns="42203" rIns="84406" bIns="42203"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31" dirty="0" smtClean="0">
                <a:solidFill>
                  <a:srgbClr val="1D3157"/>
                </a:solidFill>
              </a:rPr>
              <a:t>Evaluation Report GB PROWAD 2013 – </a:t>
            </a:r>
            <a:fld id="{7506B9E4-D227-49FB-AE9B-A856C42A3C63}" type="datetime1">
              <a:rPr lang="de-DE" sz="831" smtClean="0">
                <a:solidFill>
                  <a:srgbClr val="1D3157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21.09.2021</a:t>
            </a:fld>
            <a:r>
              <a:rPr lang="de-DE" sz="831" dirty="0" smtClean="0">
                <a:solidFill>
                  <a:srgbClr val="1D3157"/>
                </a:solidFill>
              </a:rPr>
              <a:t> – Page </a:t>
            </a:r>
            <a:fld id="{3EE2217F-327A-49F8-B8B3-77485328F132}" type="slidenum">
              <a:rPr lang="de-DE" sz="831" smtClean="0">
                <a:solidFill>
                  <a:srgbClr val="1D3157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831" dirty="0">
              <a:solidFill>
                <a:srgbClr val="1D3157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>
          <a:xfrm>
            <a:off x="468317" y="1557338"/>
            <a:ext cx="8258175" cy="4824412"/>
          </a:xfrm>
        </p:spPr>
        <p:txBody>
          <a:bodyPr>
            <a:normAutofit/>
          </a:bodyPr>
          <a:lstStyle>
            <a:lvl1pPr>
              <a:defRPr sz="1477"/>
            </a:lvl1pPr>
            <a:lvl2pPr>
              <a:defRPr sz="1292"/>
            </a:lvl2pPr>
            <a:lvl3pPr>
              <a:defRPr sz="1108"/>
            </a:lvl3pPr>
            <a:lvl4pPr>
              <a:defRPr sz="1108"/>
            </a:lvl4pPr>
            <a:lvl5pPr>
              <a:defRPr sz="1108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344175" y="116632"/>
            <a:ext cx="7806815" cy="658050"/>
          </a:xfrm>
          <a:prstGeom prst="rect">
            <a:avLst/>
          </a:prstGeom>
        </p:spPr>
        <p:txBody>
          <a:bodyPr anchor="ctr"/>
          <a:lstStyle>
            <a:lvl1pPr algn="l">
              <a:defRPr sz="1846" b="0">
                <a:solidFill>
                  <a:srgbClr val="1D3157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1094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20663"/>
            <a:ext cx="75088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98438"/>
            <a:ext cx="10541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6376988"/>
            <a:ext cx="8636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umsplatzhalter 2"/>
          <p:cNvSpPr txBox="1">
            <a:spLocks/>
          </p:cNvSpPr>
          <p:nvPr userDrawn="1"/>
        </p:nvSpPr>
        <p:spPr>
          <a:xfrm>
            <a:off x="468313" y="6400800"/>
            <a:ext cx="2133600" cy="268288"/>
          </a:xfrm>
          <a:prstGeom prst="rect">
            <a:avLst/>
          </a:prstGeom>
        </p:spPr>
        <p:txBody>
          <a:bodyPr lIns="84406" tIns="42203" rIns="84406" bIns="42203" anchor="ctr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31" dirty="0" smtClean="0">
                <a:solidFill>
                  <a:srgbClr val="1D3157"/>
                </a:solidFill>
              </a:rPr>
              <a:t>© 2014 NIT Kiel</a:t>
            </a:r>
            <a:endParaRPr lang="de-DE" sz="831" dirty="0">
              <a:solidFill>
                <a:srgbClr val="1D3157"/>
              </a:solidFill>
            </a:endParaRPr>
          </a:p>
        </p:txBody>
      </p:sp>
      <p:sp>
        <p:nvSpPr>
          <p:cNvPr id="9" name="Foliennummernplatzhalter 3"/>
          <p:cNvSpPr txBox="1">
            <a:spLocks/>
          </p:cNvSpPr>
          <p:nvPr userDrawn="1"/>
        </p:nvSpPr>
        <p:spPr>
          <a:xfrm>
            <a:off x="2771775" y="6381750"/>
            <a:ext cx="5949950" cy="268288"/>
          </a:xfrm>
          <a:prstGeom prst="rect">
            <a:avLst/>
          </a:prstGeom>
        </p:spPr>
        <p:txBody>
          <a:bodyPr lIns="84406" tIns="42203" rIns="84406" bIns="42203"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31" dirty="0" smtClean="0">
                <a:solidFill>
                  <a:srgbClr val="1D3157"/>
                </a:solidFill>
              </a:rPr>
              <a:t> Evaluation Report GB PROWAD 2013 – </a:t>
            </a:r>
            <a:fld id="{7506B9E4-D227-49FB-AE9B-A856C42A3C63}" type="datetime1">
              <a:rPr lang="de-DE" sz="831" smtClean="0">
                <a:solidFill>
                  <a:srgbClr val="1D3157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21.09.2021</a:t>
            </a:fld>
            <a:r>
              <a:rPr lang="de-DE" sz="831" dirty="0" smtClean="0">
                <a:solidFill>
                  <a:srgbClr val="1D3157"/>
                </a:solidFill>
              </a:rPr>
              <a:t> – Page </a:t>
            </a:r>
            <a:fld id="{344A5A2C-B58A-4C47-BE20-23F4B95B76B8}" type="slidenum">
              <a:rPr lang="de-DE" sz="831" smtClean="0">
                <a:solidFill>
                  <a:srgbClr val="1D3157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831" dirty="0">
              <a:solidFill>
                <a:srgbClr val="1D3157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>
          <a:xfrm>
            <a:off x="468317" y="1557338"/>
            <a:ext cx="8258175" cy="4824412"/>
          </a:xfrm>
        </p:spPr>
        <p:txBody>
          <a:bodyPr>
            <a:normAutofit/>
          </a:bodyPr>
          <a:lstStyle>
            <a:lvl1pPr>
              <a:defRPr sz="1477"/>
            </a:lvl1pPr>
            <a:lvl2pPr>
              <a:defRPr sz="1292"/>
            </a:lvl2pPr>
            <a:lvl3pPr>
              <a:defRPr sz="1108"/>
            </a:lvl3pPr>
            <a:lvl4pPr>
              <a:defRPr sz="1108"/>
            </a:lvl4pPr>
            <a:lvl5pPr>
              <a:defRPr sz="1108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344175" y="116632"/>
            <a:ext cx="7806815" cy="658050"/>
          </a:xfrm>
          <a:prstGeom prst="rect">
            <a:avLst/>
          </a:prstGeom>
        </p:spPr>
        <p:txBody>
          <a:bodyPr anchor="ctr"/>
          <a:lstStyle>
            <a:lvl1pPr algn="l">
              <a:defRPr sz="1846" b="0">
                <a:solidFill>
                  <a:srgbClr val="1D3157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035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LKN-SH  |  Nationalparkverwaltung  |</a:t>
            </a:r>
          </a:p>
        </p:txBody>
      </p:sp>
    </p:spTree>
    <p:extLst>
      <p:ext uri="{BB962C8B-B14F-4D97-AF65-F5344CB8AC3E}">
        <p14:creationId xmlns:p14="http://schemas.microsoft.com/office/powerpoint/2010/main" val="698984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20663"/>
            <a:ext cx="75088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98438"/>
            <a:ext cx="10541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6376988"/>
            <a:ext cx="8636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umsplatzhalter 2"/>
          <p:cNvSpPr txBox="1">
            <a:spLocks/>
          </p:cNvSpPr>
          <p:nvPr userDrawn="1"/>
        </p:nvSpPr>
        <p:spPr>
          <a:xfrm>
            <a:off x="468313" y="6400800"/>
            <a:ext cx="2133600" cy="268288"/>
          </a:xfrm>
          <a:prstGeom prst="rect">
            <a:avLst/>
          </a:prstGeom>
        </p:spPr>
        <p:txBody>
          <a:bodyPr lIns="84406" tIns="42203" rIns="84406" bIns="42203" anchor="ctr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31" dirty="0" smtClean="0">
                <a:solidFill>
                  <a:srgbClr val="1D3157"/>
                </a:solidFill>
              </a:rPr>
              <a:t>© 2014 NIT Kiel</a:t>
            </a:r>
            <a:endParaRPr lang="de-DE" sz="831" dirty="0">
              <a:solidFill>
                <a:srgbClr val="1D3157"/>
              </a:solidFill>
            </a:endParaRPr>
          </a:p>
        </p:txBody>
      </p:sp>
      <p:sp>
        <p:nvSpPr>
          <p:cNvPr id="9" name="Foliennummernplatzhalter 3"/>
          <p:cNvSpPr txBox="1">
            <a:spLocks/>
          </p:cNvSpPr>
          <p:nvPr userDrawn="1"/>
        </p:nvSpPr>
        <p:spPr>
          <a:xfrm>
            <a:off x="2771775" y="6381750"/>
            <a:ext cx="5949950" cy="268288"/>
          </a:xfrm>
          <a:prstGeom prst="rect">
            <a:avLst/>
          </a:prstGeom>
        </p:spPr>
        <p:txBody>
          <a:bodyPr lIns="84406" tIns="42203" rIns="84406" bIns="42203"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31" dirty="0" smtClean="0">
                <a:solidFill>
                  <a:srgbClr val="1D3157"/>
                </a:solidFill>
              </a:rPr>
              <a:t> Evaluation Report GB PROWAD 2013 – </a:t>
            </a:r>
            <a:fld id="{7506B9E4-D227-49FB-AE9B-A856C42A3C63}" type="datetime1">
              <a:rPr lang="de-DE" sz="831" smtClean="0">
                <a:solidFill>
                  <a:srgbClr val="1D3157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21.09.2021</a:t>
            </a:fld>
            <a:r>
              <a:rPr lang="de-DE" sz="831" dirty="0" smtClean="0">
                <a:solidFill>
                  <a:srgbClr val="1D3157"/>
                </a:solidFill>
              </a:rPr>
              <a:t> – Page </a:t>
            </a:r>
            <a:fld id="{4DB4B7FF-39DB-4772-906F-92EE14D2B3CA}" type="slidenum">
              <a:rPr lang="de-DE" sz="831" smtClean="0">
                <a:solidFill>
                  <a:srgbClr val="1D3157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831" dirty="0">
              <a:solidFill>
                <a:srgbClr val="1D3157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>
          <a:xfrm>
            <a:off x="468317" y="1557338"/>
            <a:ext cx="8258175" cy="4824412"/>
          </a:xfrm>
        </p:spPr>
        <p:txBody>
          <a:bodyPr>
            <a:normAutofit/>
          </a:bodyPr>
          <a:lstStyle>
            <a:lvl1pPr>
              <a:defRPr sz="1477"/>
            </a:lvl1pPr>
            <a:lvl2pPr>
              <a:defRPr sz="1292"/>
            </a:lvl2pPr>
            <a:lvl3pPr>
              <a:defRPr sz="1108"/>
            </a:lvl3pPr>
            <a:lvl4pPr>
              <a:defRPr sz="1108"/>
            </a:lvl4pPr>
            <a:lvl5pPr>
              <a:defRPr sz="1108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344175" y="116632"/>
            <a:ext cx="7806815" cy="658050"/>
          </a:xfrm>
          <a:prstGeom prst="rect">
            <a:avLst/>
          </a:prstGeom>
        </p:spPr>
        <p:txBody>
          <a:bodyPr anchor="ctr"/>
          <a:lstStyle>
            <a:lvl1pPr algn="l">
              <a:defRPr sz="1846" b="0">
                <a:solidFill>
                  <a:srgbClr val="1D3157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8915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345"/>
            <a:ext cx="8229600" cy="32239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2816225" y="657860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2055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|  Nationalpark und Weltnaturerbe  |  Tönning  |  19. August 2014</a:t>
            </a:r>
          </a:p>
        </p:txBody>
      </p:sp>
    </p:spTree>
    <p:extLst>
      <p:ext uri="{BB962C8B-B14F-4D97-AF65-F5344CB8AC3E}">
        <p14:creationId xmlns:p14="http://schemas.microsoft.com/office/powerpoint/2010/main" val="3506697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|  Nationalpark und Weltnaturerbe  |  Tönning  |  19. August 2014</a:t>
            </a:r>
          </a:p>
        </p:txBody>
      </p:sp>
    </p:spTree>
    <p:extLst>
      <p:ext uri="{BB962C8B-B14F-4D97-AF65-F5344CB8AC3E}">
        <p14:creationId xmlns:p14="http://schemas.microsoft.com/office/powerpoint/2010/main" val="65139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|  Nationalpark und Weltnaturerbe  |  Tönning  |  19. August 2014</a:t>
            </a:r>
          </a:p>
        </p:txBody>
      </p:sp>
    </p:spTree>
    <p:extLst>
      <p:ext uri="{BB962C8B-B14F-4D97-AF65-F5344CB8AC3E}">
        <p14:creationId xmlns:p14="http://schemas.microsoft.com/office/powerpoint/2010/main" val="1176178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|  Nationalpark und Weltnaturerbe  |  Tönning  |  19. August 2014</a:t>
            </a:r>
          </a:p>
        </p:txBody>
      </p:sp>
    </p:spTree>
    <p:extLst>
      <p:ext uri="{BB962C8B-B14F-4D97-AF65-F5344CB8AC3E}">
        <p14:creationId xmlns:p14="http://schemas.microsoft.com/office/powerpoint/2010/main" val="3525861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|  Nationalpark und Weltnaturerbe  |  Tönning  |  19. August 2014</a:t>
            </a:r>
          </a:p>
        </p:txBody>
      </p:sp>
    </p:spTree>
    <p:extLst>
      <p:ext uri="{BB962C8B-B14F-4D97-AF65-F5344CB8AC3E}">
        <p14:creationId xmlns:p14="http://schemas.microsoft.com/office/powerpoint/2010/main" val="362775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|  Nationalpark und Weltnaturerbe  |  Tönning  |  19. August 2014</a:t>
            </a:r>
          </a:p>
        </p:txBody>
      </p:sp>
    </p:spTree>
    <p:extLst>
      <p:ext uri="{BB962C8B-B14F-4D97-AF65-F5344CB8AC3E}">
        <p14:creationId xmlns:p14="http://schemas.microsoft.com/office/powerpoint/2010/main" val="16383660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|  Nationalpark und Weltnaturerbe  |  Tönning  |  19. August 2014</a:t>
            </a:r>
          </a:p>
        </p:txBody>
      </p:sp>
    </p:spTree>
    <p:extLst>
      <p:ext uri="{BB962C8B-B14F-4D97-AF65-F5344CB8AC3E}">
        <p14:creationId xmlns:p14="http://schemas.microsoft.com/office/powerpoint/2010/main" val="1909919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|  Nationalpark und Weltnaturerbe  |  Tönning  |  19. August 2014</a:t>
            </a:r>
          </a:p>
        </p:txBody>
      </p:sp>
    </p:spTree>
    <p:extLst>
      <p:ext uri="{BB962C8B-B14F-4D97-AF65-F5344CB8AC3E}">
        <p14:creationId xmlns:p14="http://schemas.microsoft.com/office/powerpoint/2010/main" val="136927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7182"/>
            <a:ext cx="7772400" cy="1362075"/>
          </a:xfrm>
        </p:spPr>
        <p:txBody>
          <a:bodyPr/>
          <a:lstStyle>
            <a:lvl1pPr algn="l">
              <a:defRPr sz="3692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LKN-SH  |  Nationalparkverwaltung  |</a:t>
            </a:r>
          </a:p>
        </p:txBody>
      </p:sp>
    </p:spTree>
    <p:extLst>
      <p:ext uri="{BB962C8B-B14F-4D97-AF65-F5344CB8AC3E}">
        <p14:creationId xmlns:p14="http://schemas.microsoft.com/office/powerpoint/2010/main" val="3679316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|  Nationalpark und Weltnaturerbe  |  Tönning  |  19. August 2014</a:t>
            </a:r>
          </a:p>
        </p:txBody>
      </p:sp>
    </p:spTree>
    <p:extLst>
      <p:ext uri="{BB962C8B-B14F-4D97-AF65-F5344CB8AC3E}">
        <p14:creationId xmlns:p14="http://schemas.microsoft.com/office/powerpoint/2010/main" val="3627010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|  Nationalpark und Weltnaturerbe  |  Tönning  |  19. August 2014</a:t>
            </a:r>
          </a:p>
        </p:txBody>
      </p:sp>
    </p:spTree>
    <p:extLst>
      <p:ext uri="{BB962C8B-B14F-4D97-AF65-F5344CB8AC3E}">
        <p14:creationId xmlns:p14="http://schemas.microsoft.com/office/powerpoint/2010/main" val="24914453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|  Nationalpark und Weltnaturerbe  |  Tönning  |  19. August 2014</a:t>
            </a:r>
          </a:p>
        </p:txBody>
      </p:sp>
    </p:spTree>
    <p:extLst>
      <p:ext uri="{BB962C8B-B14F-4D97-AF65-F5344CB8AC3E}">
        <p14:creationId xmlns:p14="http://schemas.microsoft.com/office/powerpoint/2010/main" val="3486464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|  Nationalpark und Weltnaturerbe  |  Tönning  |  19. August 2014</a:t>
            </a:r>
          </a:p>
        </p:txBody>
      </p:sp>
    </p:spTree>
    <p:extLst>
      <p:ext uri="{BB962C8B-B14F-4D97-AF65-F5344CB8AC3E}">
        <p14:creationId xmlns:p14="http://schemas.microsoft.com/office/powerpoint/2010/main" val="16121970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|  Nationalpark und Weltnaturerbe  |  Tönning  |  19. August 2014</a:t>
            </a:r>
          </a:p>
        </p:txBody>
      </p:sp>
    </p:spTree>
    <p:extLst>
      <p:ext uri="{BB962C8B-B14F-4D97-AF65-F5344CB8AC3E}">
        <p14:creationId xmlns:p14="http://schemas.microsoft.com/office/powerpoint/2010/main" val="42226325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|  Nationalpark und Weltnaturerbe  |  Tönning  |  19. August 2014</a:t>
            </a:r>
          </a:p>
        </p:txBody>
      </p:sp>
    </p:spTree>
    <p:extLst>
      <p:ext uri="{BB962C8B-B14F-4D97-AF65-F5344CB8AC3E}">
        <p14:creationId xmlns:p14="http://schemas.microsoft.com/office/powerpoint/2010/main" val="28494081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050" y="260648"/>
            <a:ext cx="8928992" cy="504056"/>
          </a:xfrm>
          <a:prstGeom prst="rect">
            <a:avLst/>
          </a:prstGeom>
        </p:spPr>
        <p:txBody>
          <a:bodyPr/>
          <a:lstStyle>
            <a:lvl1pPr algn="l">
              <a:defRPr lang="de-DE" sz="2800" b="1" dirty="0">
                <a:solidFill>
                  <a:srgbClr val="4C5F7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>
          <a:xfrm>
            <a:off x="251520" y="1268762"/>
            <a:ext cx="8640960" cy="216058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58944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809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LKN-SH  |  Nationalparkverwaltung  |</a:t>
            </a:r>
          </a:p>
        </p:txBody>
      </p:sp>
    </p:spTree>
    <p:extLst>
      <p:ext uri="{BB962C8B-B14F-4D97-AF65-F5344CB8AC3E}">
        <p14:creationId xmlns:p14="http://schemas.microsoft.com/office/powerpoint/2010/main" val="37549569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LKN-SH  |  Nationalparkverwaltung  |</a:t>
            </a:r>
          </a:p>
        </p:txBody>
      </p:sp>
    </p:spTree>
    <p:extLst>
      <p:ext uri="{BB962C8B-B14F-4D97-AF65-F5344CB8AC3E}">
        <p14:creationId xmlns:p14="http://schemas.microsoft.com/office/powerpoint/2010/main" val="1094976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728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LKN-SH  |  Nationalparkverwaltung  |</a:t>
            </a:r>
          </a:p>
        </p:txBody>
      </p:sp>
    </p:spTree>
    <p:extLst>
      <p:ext uri="{BB962C8B-B14F-4D97-AF65-F5344CB8AC3E}">
        <p14:creationId xmlns:p14="http://schemas.microsoft.com/office/powerpoint/2010/main" val="721397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00113" y="2060579"/>
            <a:ext cx="3810000" cy="4105275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62513" y="2060579"/>
            <a:ext cx="3810000" cy="4105275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1E384-9002-404E-A6EA-F2FB8479B4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LKN-SH  |  Nationalparkverwaltung  |</a:t>
            </a:r>
          </a:p>
        </p:txBody>
      </p:sp>
    </p:spTree>
    <p:extLst>
      <p:ext uri="{BB962C8B-B14F-4D97-AF65-F5344CB8AC3E}">
        <p14:creationId xmlns:p14="http://schemas.microsoft.com/office/powerpoint/2010/main" val="24762972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00113" y="2060579"/>
            <a:ext cx="3810000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62513" y="2060579"/>
            <a:ext cx="3810000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BDE55-B1F8-4A4B-BDFF-83ACB6CE77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LKN-SH  |  Nationalparkverwaltung  |</a:t>
            </a:r>
          </a:p>
        </p:txBody>
      </p:sp>
    </p:spTree>
    <p:extLst>
      <p:ext uri="{BB962C8B-B14F-4D97-AF65-F5344CB8AC3E}">
        <p14:creationId xmlns:p14="http://schemas.microsoft.com/office/powerpoint/2010/main" val="41451991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AC4EF-8E1F-4786-913F-C147F4F7639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LKN-SH  |  Nationalparkverwaltung  |</a:t>
            </a:r>
          </a:p>
        </p:txBody>
      </p:sp>
    </p:spTree>
    <p:extLst>
      <p:ext uri="{BB962C8B-B14F-4D97-AF65-F5344CB8AC3E}">
        <p14:creationId xmlns:p14="http://schemas.microsoft.com/office/powerpoint/2010/main" val="19692189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67EE8-3666-4A03-93B9-71612A475BF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LKN-SH  |  Nationalparkverwaltung  |</a:t>
            </a:r>
          </a:p>
        </p:txBody>
      </p:sp>
    </p:spTree>
    <p:extLst>
      <p:ext uri="{BB962C8B-B14F-4D97-AF65-F5344CB8AC3E}">
        <p14:creationId xmlns:p14="http://schemas.microsoft.com/office/powerpoint/2010/main" val="34265707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1A915-D249-4D0E-91BB-CDF3922AAB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LKN-SH  |  Nationalparkverwaltung  |</a:t>
            </a:r>
          </a:p>
        </p:txBody>
      </p:sp>
    </p:spTree>
    <p:extLst>
      <p:ext uri="{BB962C8B-B14F-4D97-AF65-F5344CB8AC3E}">
        <p14:creationId xmlns:p14="http://schemas.microsoft.com/office/powerpoint/2010/main" val="341783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LKN-SH  |  Nationalparkverwaltung  |</a:t>
            </a:r>
          </a:p>
        </p:txBody>
      </p:sp>
    </p:spTree>
    <p:extLst>
      <p:ext uri="{BB962C8B-B14F-4D97-AF65-F5344CB8AC3E}">
        <p14:creationId xmlns:p14="http://schemas.microsoft.com/office/powerpoint/2010/main" val="32882088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66DDD-94E3-4B72-A28C-93CFCA4BDD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LKN-SH  |  Nationalparkverwaltung  |</a:t>
            </a:r>
          </a:p>
        </p:txBody>
      </p:sp>
    </p:spTree>
    <p:extLst>
      <p:ext uri="{BB962C8B-B14F-4D97-AF65-F5344CB8AC3E}">
        <p14:creationId xmlns:p14="http://schemas.microsoft.com/office/powerpoint/2010/main" val="22416653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900113" y="2060579"/>
            <a:ext cx="3810000" cy="41052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62513" y="2060579"/>
            <a:ext cx="3810000" cy="41052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42EF-B690-4CC0-8167-DE25BC180D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762000" y="6470650"/>
            <a:ext cx="3948113" cy="555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LKN-SH  |  Nationalparkverwaltung 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76998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900113" y="2060579"/>
            <a:ext cx="3810000" cy="41052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862513" y="2060575"/>
            <a:ext cx="3810000" cy="19764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862513" y="4189595"/>
            <a:ext cx="3810000" cy="19764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73DA-5EAD-4EEE-A029-5D73BAB9D8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3260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1002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79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42DDB-0AA5-43B5-BD77-CEF61F88BBE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LKN-SH  |  Nationalparkverwaltung  |</a:t>
            </a:r>
          </a:p>
        </p:txBody>
      </p:sp>
    </p:spTree>
    <p:extLst>
      <p:ext uri="{BB962C8B-B14F-4D97-AF65-F5344CB8AC3E}">
        <p14:creationId xmlns:p14="http://schemas.microsoft.com/office/powerpoint/2010/main" val="2106897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370"/>
            <a:ext cx="8229600" cy="32239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2816225" y="657860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18063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LKN-SH  |  Nationalparkverwaltung  | NP-Seminar  |  Tönning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6702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370"/>
            <a:ext cx="8229600" cy="32239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2816225" y="657860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71178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6376988"/>
            <a:ext cx="8636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umsplatzhalter 2"/>
          <p:cNvSpPr txBox="1">
            <a:spLocks/>
          </p:cNvSpPr>
          <p:nvPr userDrawn="1"/>
        </p:nvSpPr>
        <p:spPr>
          <a:xfrm>
            <a:off x="468313" y="6402388"/>
            <a:ext cx="2133600" cy="26670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algn="r">
              <a:defRPr sz="900">
                <a:solidFill>
                  <a:srgbClr val="1D315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© 2014 NIT Kiel</a:t>
            </a:r>
            <a:endParaRPr lang="de-DE" dirty="0"/>
          </a:p>
        </p:txBody>
      </p:sp>
      <p:sp>
        <p:nvSpPr>
          <p:cNvPr id="9" name="Foliennummernplatzhalter 3"/>
          <p:cNvSpPr txBox="1">
            <a:spLocks/>
          </p:cNvSpPr>
          <p:nvPr userDrawn="1"/>
        </p:nvSpPr>
        <p:spPr>
          <a:xfrm>
            <a:off x="2771775" y="6381750"/>
            <a:ext cx="5949950" cy="268288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srgbClr val="1D3157"/>
                </a:solidFill>
              </a:rPr>
              <a:t> Evaluation Report GB PROWAD 2013 – </a:t>
            </a:r>
            <a:fld id="{7506B9E4-D227-49FB-AE9B-A856C42A3C63}" type="datetime1">
              <a:rPr lang="de-DE" smtClean="0">
                <a:solidFill>
                  <a:srgbClr val="1D3157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21.09.2021</a:t>
            </a:fld>
            <a:r>
              <a:rPr lang="de-DE" dirty="0" smtClean="0">
                <a:solidFill>
                  <a:srgbClr val="1D3157"/>
                </a:solidFill>
              </a:rPr>
              <a:t> – Page </a:t>
            </a:r>
            <a:fld id="{89518173-1E9D-4E21-BD08-FF21C568865C}" type="slidenum">
              <a:rPr lang="de-DE" smtClean="0">
                <a:solidFill>
                  <a:srgbClr val="1D3157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dirty="0">
              <a:solidFill>
                <a:srgbClr val="1D3157"/>
              </a:solidFill>
            </a:endParaRPr>
          </a:p>
        </p:txBody>
      </p:sp>
      <p:pic>
        <p:nvPicPr>
          <p:cNvPr id="10" name="Bild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20663"/>
            <a:ext cx="75088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98438"/>
            <a:ext cx="10541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>
          <a:xfrm>
            <a:off x="468317" y="1557338"/>
            <a:ext cx="8258175" cy="43199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68313" y="5949950"/>
            <a:ext cx="8253412" cy="287338"/>
          </a:xfrm>
        </p:spPr>
        <p:txBody>
          <a:bodyPr anchor="b"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344196" y="116632"/>
            <a:ext cx="7806815" cy="6580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rgbClr val="1D3157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54555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10" name="Bild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82700"/>
            <a:ext cx="830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>
            <a:spLocks noChangeArrowheads="1"/>
          </p:cNvSpPr>
          <p:nvPr userDrawn="1"/>
        </p:nvSpPr>
        <p:spPr bwMode="auto">
          <a:xfrm>
            <a:off x="1220788" y="6419850"/>
            <a:ext cx="75755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048000" algn="l"/>
                <a:tab pos="4216400" algn="l"/>
                <a:tab pos="5834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3048000" algn="l"/>
                <a:tab pos="4216400" algn="l"/>
                <a:tab pos="5834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3048000" algn="l"/>
                <a:tab pos="4216400" algn="l"/>
                <a:tab pos="5834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3048000" algn="l"/>
                <a:tab pos="4216400" algn="l"/>
                <a:tab pos="5834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3048000" algn="l"/>
                <a:tab pos="4216400" algn="l"/>
                <a:tab pos="5834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0" algn="l"/>
                <a:tab pos="4216400" algn="l"/>
                <a:tab pos="5834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0" algn="l"/>
                <a:tab pos="4216400" algn="l"/>
                <a:tab pos="5834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0" algn="l"/>
                <a:tab pos="4216400" algn="l"/>
                <a:tab pos="5834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0" algn="l"/>
                <a:tab pos="4216400" algn="l"/>
                <a:tab pos="5834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1400" b="1" baseline="30000" smtClean="0">
                <a:solidFill>
                  <a:srgbClr val="1D1D1C"/>
                </a:solidFill>
                <a:latin typeface="Calibri" panose="020F0502020204030204" pitchFamily="34" charset="0"/>
              </a:rPr>
              <a:t>Institut für Tourismus- und Bäderforschung	</a:t>
            </a:r>
            <a:r>
              <a:rPr lang="de-DE" altLang="de-DE" sz="1400" baseline="30000" smtClean="0">
                <a:solidFill>
                  <a:srgbClr val="1D1D1C"/>
                </a:solidFill>
                <a:latin typeface="Calibri" panose="020F0502020204030204" pitchFamily="34" charset="0"/>
              </a:rPr>
              <a:t>Fleethörn 23	Tel.: 0431 666 5670	info@nit-kiel.de</a:t>
            </a:r>
            <a:br>
              <a:rPr lang="de-DE" altLang="de-DE" sz="1400" baseline="30000" smtClean="0">
                <a:solidFill>
                  <a:srgbClr val="1D1D1C"/>
                </a:solidFill>
                <a:latin typeface="Calibri" panose="020F0502020204030204" pitchFamily="34" charset="0"/>
              </a:rPr>
            </a:br>
            <a:r>
              <a:rPr lang="de-DE" altLang="de-DE" sz="1400" b="1" baseline="30000" smtClean="0">
                <a:solidFill>
                  <a:srgbClr val="1D1D1C"/>
                </a:solidFill>
                <a:latin typeface="Calibri" panose="020F0502020204030204" pitchFamily="34" charset="0"/>
              </a:rPr>
              <a:t>in Nordeuropa GmbH (NIT)	</a:t>
            </a:r>
            <a:r>
              <a:rPr lang="de-DE" altLang="de-DE" sz="1400" baseline="30000" smtClean="0">
                <a:solidFill>
                  <a:srgbClr val="1D1D1C"/>
                </a:solidFill>
                <a:latin typeface="Calibri" panose="020F0502020204030204" pitchFamily="34" charset="0"/>
              </a:rPr>
              <a:t>D-24103 Kiel	Fax: 0431 666 56710 	www.nit-kiel.de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908175"/>
            <a:ext cx="2392362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Bildplatzhalter 20"/>
          <p:cNvSpPr>
            <a:spLocks noGrp="1"/>
          </p:cNvSpPr>
          <p:nvPr>
            <p:ph type="pic" sz="quarter" idx="13"/>
          </p:nvPr>
        </p:nvSpPr>
        <p:spPr>
          <a:xfrm rot="193549">
            <a:off x="4843273" y="2194946"/>
            <a:ext cx="2136581" cy="1111557"/>
          </a:xfrm>
          <a:prstGeom prst="rect">
            <a:avLst/>
          </a:prstGeom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38100" dir="2700000">
              <a:srgbClr val="000000">
                <a:alpha val="50000"/>
              </a:srgbClr>
            </a:outerShdw>
          </a:effectLst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20" name="Textplatzhalter 16"/>
          <p:cNvSpPr>
            <a:spLocks noGrp="1"/>
          </p:cNvSpPr>
          <p:nvPr>
            <p:ph type="body" sz="quarter" idx="10"/>
          </p:nvPr>
        </p:nvSpPr>
        <p:spPr>
          <a:xfrm>
            <a:off x="1242151" y="4125366"/>
            <a:ext cx="5416019" cy="623963"/>
          </a:xfrm>
          <a:prstGeom prst="rect">
            <a:avLst/>
          </a:prstGeom>
        </p:spPr>
        <p:txBody>
          <a:bodyPr/>
          <a:lstStyle>
            <a:lvl1pPr algn="l">
              <a:buNone/>
              <a:defRPr sz="1500"/>
            </a:lvl1pPr>
            <a:lvl2pPr algn="l">
              <a:buNone/>
              <a:defRPr sz="1500"/>
            </a:lvl2pPr>
            <a:lvl3pPr algn="l">
              <a:buNone/>
              <a:defRPr sz="1500"/>
            </a:lvl3pPr>
            <a:lvl4pPr algn="l">
              <a:buNone/>
              <a:defRPr sz="1500"/>
            </a:lvl4pPr>
            <a:lvl5pPr algn="l">
              <a:buNone/>
              <a:defRPr sz="1500"/>
            </a:lvl5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  <p:sp>
        <p:nvSpPr>
          <p:cNvPr id="25" name="Textplatzhalter 18"/>
          <p:cNvSpPr>
            <a:spLocks noGrp="1"/>
          </p:cNvSpPr>
          <p:nvPr>
            <p:ph type="body" sz="quarter" idx="11"/>
          </p:nvPr>
        </p:nvSpPr>
        <p:spPr>
          <a:xfrm>
            <a:off x="1239601" y="4764203"/>
            <a:ext cx="5416550" cy="271603"/>
          </a:xfrm>
          <a:prstGeom prst="rect">
            <a:avLst/>
          </a:prstGeom>
        </p:spPr>
        <p:txBody>
          <a:bodyPr/>
          <a:lstStyle>
            <a:lvl1pPr algn="l">
              <a:buFont typeface="Arial"/>
              <a:buNone/>
              <a:defRPr sz="900"/>
            </a:lvl1pPr>
            <a:lvl2pPr algn="l">
              <a:buFont typeface="Arial"/>
              <a:buNone/>
              <a:defRPr sz="900"/>
            </a:lvl2pPr>
            <a:lvl3pPr algn="l">
              <a:buFont typeface="Arial"/>
              <a:buNone/>
              <a:defRPr sz="900"/>
            </a:lvl3pPr>
            <a:lvl4pPr algn="l">
              <a:buFont typeface="Arial"/>
              <a:buNone/>
              <a:defRPr sz="900"/>
            </a:lvl4pPr>
            <a:lvl5pPr algn="l">
              <a:buFont typeface="Arial"/>
              <a:buNone/>
              <a:defRPr sz="900"/>
            </a:lvl5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  <p:sp>
        <p:nvSpPr>
          <p:cNvPr id="26" name="Bildplatzhalter 20"/>
          <p:cNvSpPr>
            <a:spLocks noGrp="1"/>
          </p:cNvSpPr>
          <p:nvPr>
            <p:ph type="pic" sz="quarter" idx="14"/>
          </p:nvPr>
        </p:nvSpPr>
        <p:spPr>
          <a:xfrm>
            <a:off x="5777788" y="864302"/>
            <a:ext cx="1540409" cy="1111557"/>
          </a:xfrm>
          <a:prstGeom prst="rect">
            <a:avLst/>
          </a:prstGeom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38100" dir="2700000">
              <a:srgbClr val="000000">
                <a:alpha val="50000"/>
              </a:srgbClr>
            </a:outerShdw>
          </a:effectLst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27" name="Bildplatzhalter 20"/>
          <p:cNvSpPr>
            <a:spLocks noGrp="1"/>
          </p:cNvSpPr>
          <p:nvPr>
            <p:ph type="pic" sz="quarter" idx="15"/>
          </p:nvPr>
        </p:nvSpPr>
        <p:spPr>
          <a:xfrm rot="243173">
            <a:off x="4113481" y="1385499"/>
            <a:ext cx="1496997" cy="844810"/>
          </a:xfrm>
          <a:prstGeom prst="rect">
            <a:avLst/>
          </a:prstGeom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38100" dir="2700000">
              <a:srgbClr val="000000">
                <a:alpha val="50000"/>
              </a:srgbClr>
            </a:outerShdw>
          </a:effectLst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28" name="Bildplatzhalter 20"/>
          <p:cNvSpPr>
            <a:spLocks noGrp="1"/>
          </p:cNvSpPr>
          <p:nvPr>
            <p:ph type="pic" sz="quarter" idx="12"/>
          </p:nvPr>
        </p:nvSpPr>
        <p:spPr>
          <a:xfrm rot="327391">
            <a:off x="6923830" y="1582820"/>
            <a:ext cx="2242514" cy="1531034"/>
          </a:xfrm>
          <a:prstGeom prst="rect">
            <a:avLst/>
          </a:prstGeom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38100" dir="2700000">
              <a:srgbClr val="000000">
                <a:alpha val="50000"/>
              </a:srgbClr>
            </a:outerShdw>
          </a:effectLst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30" name="Textplatzhalter 16"/>
          <p:cNvSpPr>
            <a:spLocks noGrp="1"/>
          </p:cNvSpPr>
          <p:nvPr>
            <p:ph type="body" sz="quarter" idx="16"/>
          </p:nvPr>
        </p:nvSpPr>
        <p:spPr>
          <a:xfrm>
            <a:off x="1242151" y="3502156"/>
            <a:ext cx="5416019" cy="623963"/>
          </a:xfrm>
          <a:prstGeom prst="rect">
            <a:avLst/>
          </a:prstGeom>
        </p:spPr>
        <p:txBody>
          <a:bodyPr/>
          <a:lstStyle>
            <a:lvl1pPr algn="l">
              <a:buNone/>
              <a:defRPr sz="2000"/>
            </a:lvl1pPr>
            <a:lvl2pPr algn="l">
              <a:buNone/>
              <a:defRPr sz="1500"/>
            </a:lvl2pPr>
            <a:lvl3pPr algn="l">
              <a:buNone/>
              <a:defRPr sz="1500"/>
            </a:lvl3pPr>
            <a:lvl4pPr algn="l">
              <a:buNone/>
              <a:defRPr sz="1500"/>
            </a:lvl4pPr>
            <a:lvl5pPr algn="l">
              <a:buNone/>
              <a:defRPr sz="1500"/>
            </a:lvl5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75336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20663"/>
            <a:ext cx="75088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98438"/>
            <a:ext cx="10541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6376988"/>
            <a:ext cx="8636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umsplatzhalter 2"/>
          <p:cNvSpPr txBox="1">
            <a:spLocks/>
          </p:cNvSpPr>
          <p:nvPr userDrawn="1"/>
        </p:nvSpPr>
        <p:spPr>
          <a:xfrm>
            <a:off x="468313" y="6402388"/>
            <a:ext cx="2133600" cy="26670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srgbClr val="1D3157"/>
                </a:solidFill>
              </a:rPr>
              <a:t>© 2014 NIT Kiel</a:t>
            </a:r>
            <a:endParaRPr lang="de-DE" dirty="0">
              <a:solidFill>
                <a:srgbClr val="1D3157"/>
              </a:solidFill>
            </a:endParaRPr>
          </a:p>
        </p:txBody>
      </p:sp>
      <p:sp>
        <p:nvSpPr>
          <p:cNvPr id="9" name="Foliennummernplatzhalter 3"/>
          <p:cNvSpPr txBox="1">
            <a:spLocks/>
          </p:cNvSpPr>
          <p:nvPr userDrawn="1"/>
        </p:nvSpPr>
        <p:spPr>
          <a:xfrm>
            <a:off x="2771775" y="6381750"/>
            <a:ext cx="5949950" cy="268288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srgbClr val="1D3157"/>
                </a:solidFill>
              </a:rPr>
              <a:t>Evaluation Report GB PROWAD 2013 – </a:t>
            </a:r>
            <a:fld id="{7506B9E4-D227-49FB-AE9B-A856C42A3C63}" type="datetime1">
              <a:rPr lang="de-DE" smtClean="0">
                <a:solidFill>
                  <a:srgbClr val="1D3157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21.09.2021</a:t>
            </a:fld>
            <a:r>
              <a:rPr lang="de-DE" dirty="0" smtClean="0">
                <a:solidFill>
                  <a:srgbClr val="1D3157"/>
                </a:solidFill>
              </a:rPr>
              <a:t> – Page </a:t>
            </a:r>
            <a:fld id="{889FFC83-DCF3-4206-A587-131FE61A0CB4}" type="slidenum">
              <a:rPr lang="de-DE" smtClean="0">
                <a:solidFill>
                  <a:srgbClr val="1D3157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dirty="0">
              <a:solidFill>
                <a:srgbClr val="1D3157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>
          <a:xfrm>
            <a:off x="468317" y="1557338"/>
            <a:ext cx="8258175" cy="482441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344196" y="116632"/>
            <a:ext cx="7806815" cy="6580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rgbClr val="1D3157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06169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20663"/>
            <a:ext cx="75088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98438"/>
            <a:ext cx="10541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6376988"/>
            <a:ext cx="8636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umsplatzhalter 2"/>
          <p:cNvSpPr txBox="1">
            <a:spLocks/>
          </p:cNvSpPr>
          <p:nvPr userDrawn="1"/>
        </p:nvSpPr>
        <p:spPr>
          <a:xfrm>
            <a:off x="468313" y="6402388"/>
            <a:ext cx="2133600" cy="26670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srgbClr val="1D3157"/>
                </a:solidFill>
              </a:rPr>
              <a:t>© 2014 NIT Kiel</a:t>
            </a:r>
            <a:endParaRPr lang="de-DE" dirty="0">
              <a:solidFill>
                <a:srgbClr val="1D3157"/>
              </a:solidFill>
            </a:endParaRPr>
          </a:p>
        </p:txBody>
      </p:sp>
      <p:sp>
        <p:nvSpPr>
          <p:cNvPr id="9" name="Foliennummernplatzhalter 3"/>
          <p:cNvSpPr txBox="1">
            <a:spLocks/>
          </p:cNvSpPr>
          <p:nvPr userDrawn="1"/>
        </p:nvSpPr>
        <p:spPr>
          <a:xfrm>
            <a:off x="2771775" y="6381750"/>
            <a:ext cx="5949950" cy="268288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srgbClr val="1D3157"/>
                </a:solidFill>
              </a:rPr>
              <a:t> Evaluation Report GB PROWAD 2013 – </a:t>
            </a:r>
            <a:fld id="{7506B9E4-D227-49FB-AE9B-A856C42A3C63}" type="datetime1">
              <a:rPr lang="de-DE" smtClean="0">
                <a:solidFill>
                  <a:srgbClr val="1D3157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21.09.2021</a:t>
            </a:fld>
            <a:r>
              <a:rPr lang="de-DE" dirty="0" smtClean="0">
                <a:solidFill>
                  <a:srgbClr val="1D3157"/>
                </a:solidFill>
              </a:rPr>
              <a:t> – Page </a:t>
            </a:r>
            <a:fld id="{4B0E09B4-AC35-4D22-8B5A-DF2232AE9898}" type="slidenum">
              <a:rPr lang="de-DE" smtClean="0">
                <a:solidFill>
                  <a:srgbClr val="1D3157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dirty="0">
              <a:solidFill>
                <a:srgbClr val="1D3157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>
          <a:xfrm>
            <a:off x="468317" y="1557338"/>
            <a:ext cx="8258175" cy="482441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344196" y="116632"/>
            <a:ext cx="7806815" cy="6580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rgbClr val="1D3157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54515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20663"/>
            <a:ext cx="75088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98438"/>
            <a:ext cx="10541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6376988"/>
            <a:ext cx="8636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umsplatzhalter 2"/>
          <p:cNvSpPr txBox="1">
            <a:spLocks/>
          </p:cNvSpPr>
          <p:nvPr userDrawn="1"/>
        </p:nvSpPr>
        <p:spPr>
          <a:xfrm>
            <a:off x="468313" y="6402388"/>
            <a:ext cx="2133600" cy="26670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srgbClr val="1D3157"/>
                </a:solidFill>
              </a:rPr>
              <a:t>© 2014 NIT Kiel</a:t>
            </a:r>
            <a:endParaRPr lang="de-DE" dirty="0">
              <a:solidFill>
                <a:srgbClr val="1D3157"/>
              </a:solidFill>
            </a:endParaRPr>
          </a:p>
        </p:txBody>
      </p:sp>
      <p:sp>
        <p:nvSpPr>
          <p:cNvPr id="9" name="Foliennummernplatzhalter 3"/>
          <p:cNvSpPr txBox="1">
            <a:spLocks/>
          </p:cNvSpPr>
          <p:nvPr userDrawn="1"/>
        </p:nvSpPr>
        <p:spPr>
          <a:xfrm>
            <a:off x="2771775" y="6381750"/>
            <a:ext cx="5949950" cy="268288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srgbClr val="1D3157"/>
                </a:solidFill>
              </a:rPr>
              <a:t> Evaluation Report GB PROWAD 2013 – </a:t>
            </a:r>
            <a:fld id="{7506B9E4-D227-49FB-AE9B-A856C42A3C63}" type="datetime1">
              <a:rPr lang="de-DE" smtClean="0">
                <a:solidFill>
                  <a:srgbClr val="1D3157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21.09.2021</a:t>
            </a:fld>
            <a:r>
              <a:rPr lang="de-DE" dirty="0" smtClean="0">
                <a:solidFill>
                  <a:srgbClr val="1D3157"/>
                </a:solidFill>
              </a:rPr>
              <a:t> – Page </a:t>
            </a:r>
            <a:fld id="{698C4D5C-9B85-4BF6-A2C0-9C6BC86022B3}" type="slidenum">
              <a:rPr lang="de-DE" smtClean="0">
                <a:solidFill>
                  <a:srgbClr val="1D3157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dirty="0">
              <a:solidFill>
                <a:srgbClr val="1D3157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>
          <a:xfrm>
            <a:off x="468317" y="1557338"/>
            <a:ext cx="8258175" cy="482441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344196" y="116632"/>
            <a:ext cx="7806815" cy="6580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rgbClr val="1D3157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58969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370"/>
            <a:ext cx="8229600" cy="32239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2816225" y="657860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18862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62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72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8C5FA-EBCE-4B0F-82B5-FB37759498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LKN-SH  |  Nationalparkverwaltung  |</a:t>
            </a:r>
          </a:p>
        </p:txBody>
      </p:sp>
    </p:spTree>
    <p:extLst>
      <p:ext uri="{BB962C8B-B14F-4D97-AF65-F5344CB8AC3E}">
        <p14:creationId xmlns:p14="http://schemas.microsoft.com/office/powerpoint/2010/main" val="90921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707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LKN-SH  |  Nationalparkverwaltung  |</a:t>
            </a:r>
          </a:p>
        </p:txBody>
      </p:sp>
    </p:spTree>
    <p:extLst>
      <p:ext uri="{BB962C8B-B14F-4D97-AF65-F5344CB8AC3E}">
        <p14:creationId xmlns:p14="http://schemas.microsoft.com/office/powerpoint/2010/main" val="26729072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LKN-SH  |  Nationalparkverwaltung  |</a:t>
            </a:r>
          </a:p>
        </p:txBody>
      </p:sp>
    </p:spTree>
    <p:extLst>
      <p:ext uri="{BB962C8B-B14F-4D97-AF65-F5344CB8AC3E}">
        <p14:creationId xmlns:p14="http://schemas.microsoft.com/office/powerpoint/2010/main" val="37538573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7182"/>
            <a:ext cx="7772400" cy="1362075"/>
          </a:xfrm>
        </p:spPr>
        <p:txBody>
          <a:bodyPr/>
          <a:lstStyle>
            <a:lvl1pPr algn="l">
              <a:defRPr sz="3692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LKN-SH  |  Nationalparkverwaltung  |</a:t>
            </a:r>
          </a:p>
        </p:txBody>
      </p:sp>
    </p:spTree>
    <p:extLst>
      <p:ext uri="{BB962C8B-B14F-4D97-AF65-F5344CB8AC3E}">
        <p14:creationId xmlns:p14="http://schemas.microsoft.com/office/powerpoint/2010/main" val="3537480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00113" y="2060579"/>
            <a:ext cx="3810000" cy="4105275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62513" y="2060579"/>
            <a:ext cx="3810000" cy="4105275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2A2BB-C1F8-4D1A-A680-CD714175A27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LKN-SH  |  Nationalparkverwaltung  |</a:t>
            </a:r>
          </a:p>
        </p:txBody>
      </p:sp>
    </p:spTree>
    <p:extLst>
      <p:ext uri="{BB962C8B-B14F-4D97-AF65-F5344CB8AC3E}">
        <p14:creationId xmlns:p14="http://schemas.microsoft.com/office/powerpoint/2010/main" val="18395327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DF4DC-F65A-42F1-B549-B0C4A177CDF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LKN-SH  |  Nationalparkverwaltung  |</a:t>
            </a:r>
          </a:p>
        </p:txBody>
      </p:sp>
    </p:spTree>
    <p:extLst>
      <p:ext uri="{BB962C8B-B14F-4D97-AF65-F5344CB8AC3E}">
        <p14:creationId xmlns:p14="http://schemas.microsoft.com/office/powerpoint/2010/main" val="29519072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34124-4982-4703-8EED-13A7DA9C67D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LKN-SH  |  Nationalparkverwaltung  |</a:t>
            </a:r>
          </a:p>
        </p:txBody>
      </p:sp>
    </p:spTree>
    <p:extLst>
      <p:ext uri="{BB962C8B-B14F-4D97-AF65-F5344CB8AC3E}">
        <p14:creationId xmlns:p14="http://schemas.microsoft.com/office/powerpoint/2010/main" val="23488299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BA32F-EB94-432E-ADA8-5A1E5AD2611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LKN-SH  |  Nationalparkverwaltung  |</a:t>
            </a:r>
          </a:p>
        </p:txBody>
      </p:sp>
    </p:spTree>
    <p:extLst>
      <p:ext uri="{BB962C8B-B14F-4D97-AF65-F5344CB8AC3E}">
        <p14:creationId xmlns:p14="http://schemas.microsoft.com/office/powerpoint/2010/main" val="20681347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LKN-SH  |  Nationalparkverwaltung  |</a:t>
            </a:r>
          </a:p>
        </p:txBody>
      </p:sp>
    </p:spTree>
    <p:extLst>
      <p:ext uri="{BB962C8B-B14F-4D97-AF65-F5344CB8AC3E}">
        <p14:creationId xmlns:p14="http://schemas.microsoft.com/office/powerpoint/2010/main" val="20394380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AC07C-6958-4D45-A7D0-F4770DD85F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LKN-SH  |  Nationalparkverwaltung  |</a:t>
            </a:r>
          </a:p>
        </p:txBody>
      </p:sp>
    </p:spTree>
    <p:extLst>
      <p:ext uri="{BB962C8B-B14F-4D97-AF65-F5344CB8AC3E}">
        <p14:creationId xmlns:p14="http://schemas.microsoft.com/office/powerpoint/2010/main" val="22583224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900113" y="2060579"/>
            <a:ext cx="3810000" cy="41052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62513" y="2060579"/>
            <a:ext cx="3810000" cy="41052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918B4-2922-4E18-B278-07E00982BF1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762000" y="6470650"/>
            <a:ext cx="3948113" cy="555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LKN-SH  |  Nationalparkverwaltung 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6807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4D4A9-7C8D-4C1A-BCFE-2D6ACF5AAAA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LKN-SH  |  Nationalparkverwaltung  |</a:t>
            </a:r>
          </a:p>
        </p:txBody>
      </p:sp>
    </p:spTree>
    <p:extLst>
      <p:ext uri="{BB962C8B-B14F-4D97-AF65-F5344CB8AC3E}">
        <p14:creationId xmlns:p14="http://schemas.microsoft.com/office/powerpoint/2010/main" val="37572140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900113" y="2060579"/>
            <a:ext cx="3810000" cy="41052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862513" y="2060575"/>
            <a:ext cx="3810000" cy="19764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862513" y="4189570"/>
            <a:ext cx="3810000" cy="19764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D9142-8E30-4039-BBD1-97CB3879423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04056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012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9059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345"/>
            <a:ext cx="8229600" cy="32239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2816225" y="657860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7272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345"/>
            <a:ext cx="8229600" cy="32239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2816225" y="657860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06606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6376988"/>
            <a:ext cx="8636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umsplatzhalter 2"/>
          <p:cNvSpPr txBox="1">
            <a:spLocks/>
          </p:cNvSpPr>
          <p:nvPr userDrawn="1"/>
        </p:nvSpPr>
        <p:spPr>
          <a:xfrm>
            <a:off x="468313" y="6400800"/>
            <a:ext cx="2133600" cy="268288"/>
          </a:xfrm>
          <a:prstGeom prst="rect">
            <a:avLst/>
          </a:prstGeom>
        </p:spPr>
        <p:txBody>
          <a:bodyPr lIns="84406" tIns="42203" rIns="84406" bIns="42203" anchor="ctr"/>
          <a:lstStyle>
            <a:defPPr>
              <a:defRPr lang="de-DE"/>
            </a:defPPr>
            <a:lvl1pPr algn="r">
              <a:defRPr sz="900">
                <a:solidFill>
                  <a:srgbClr val="1D315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31" dirty="0" smtClean="0"/>
              <a:t>© 2014 NIT Kiel</a:t>
            </a:r>
            <a:endParaRPr lang="de-DE" sz="831" dirty="0"/>
          </a:p>
        </p:txBody>
      </p:sp>
      <p:sp>
        <p:nvSpPr>
          <p:cNvPr id="9" name="Foliennummernplatzhalter 3"/>
          <p:cNvSpPr txBox="1">
            <a:spLocks/>
          </p:cNvSpPr>
          <p:nvPr userDrawn="1"/>
        </p:nvSpPr>
        <p:spPr>
          <a:xfrm>
            <a:off x="2771775" y="6381750"/>
            <a:ext cx="5949950" cy="268288"/>
          </a:xfrm>
          <a:prstGeom prst="rect">
            <a:avLst/>
          </a:prstGeom>
        </p:spPr>
        <p:txBody>
          <a:bodyPr lIns="84406" tIns="42203" rIns="84406" bIns="42203"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31" dirty="0" smtClean="0">
                <a:solidFill>
                  <a:srgbClr val="1D3157"/>
                </a:solidFill>
              </a:rPr>
              <a:t> Evaluation Report GB PROWAD 2013 – </a:t>
            </a:r>
            <a:fld id="{7506B9E4-D227-49FB-AE9B-A856C42A3C63}" type="datetime1">
              <a:rPr lang="de-DE" sz="831" smtClean="0">
                <a:solidFill>
                  <a:srgbClr val="1D3157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21.09.2021</a:t>
            </a:fld>
            <a:r>
              <a:rPr lang="de-DE" sz="831" dirty="0" smtClean="0">
                <a:solidFill>
                  <a:srgbClr val="1D3157"/>
                </a:solidFill>
              </a:rPr>
              <a:t> – Page </a:t>
            </a:r>
            <a:fld id="{D4A0D8FD-F360-4B20-BC4E-CC714A70B0B8}" type="slidenum">
              <a:rPr lang="de-DE" sz="831" smtClean="0">
                <a:solidFill>
                  <a:srgbClr val="1D3157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831" dirty="0">
              <a:solidFill>
                <a:srgbClr val="1D3157"/>
              </a:solidFill>
            </a:endParaRPr>
          </a:p>
        </p:txBody>
      </p:sp>
      <p:pic>
        <p:nvPicPr>
          <p:cNvPr id="10" name="Bild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20663"/>
            <a:ext cx="75088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98438"/>
            <a:ext cx="10541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>
          <a:xfrm>
            <a:off x="468317" y="1557338"/>
            <a:ext cx="8258175" cy="4319934"/>
          </a:xfrm>
        </p:spPr>
        <p:txBody>
          <a:bodyPr>
            <a:normAutofit/>
          </a:bodyPr>
          <a:lstStyle>
            <a:lvl1pPr>
              <a:defRPr sz="1477"/>
            </a:lvl1pPr>
            <a:lvl2pPr>
              <a:defRPr sz="1292"/>
            </a:lvl2pPr>
            <a:lvl3pPr>
              <a:defRPr sz="1108"/>
            </a:lvl3pPr>
            <a:lvl4pPr>
              <a:defRPr sz="1108"/>
            </a:lvl4pPr>
            <a:lvl5pPr>
              <a:defRPr sz="1108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68313" y="5949950"/>
            <a:ext cx="8253412" cy="287338"/>
          </a:xfrm>
        </p:spPr>
        <p:txBody>
          <a:bodyPr anchor="b">
            <a:noAutofit/>
          </a:bodyPr>
          <a:lstStyle>
            <a:lvl1pPr marL="0" indent="0">
              <a:buNone/>
              <a:defRPr sz="738"/>
            </a:lvl1pPr>
            <a:lvl2pPr marL="422041" indent="0">
              <a:buNone/>
              <a:defRPr sz="738"/>
            </a:lvl2pPr>
            <a:lvl3pPr marL="844083" indent="0">
              <a:buNone/>
              <a:defRPr sz="738"/>
            </a:lvl3pPr>
            <a:lvl4pPr marL="1266124" indent="0">
              <a:buNone/>
              <a:defRPr sz="738"/>
            </a:lvl4pPr>
            <a:lvl5pPr marL="1688165" indent="0">
              <a:buNone/>
              <a:defRPr sz="738"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344175" y="116632"/>
            <a:ext cx="7806815" cy="658050"/>
          </a:xfrm>
          <a:prstGeom prst="rect">
            <a:avLst/>
          </a:prstGeom>
        </p:spPr>
        <p:txBody>
          <a:bodyPr anchor="ctr"/>
          <a:lstStyle>
            <a:lvl1pPr algn="l">
              <a:defRPr sz="1846" b="0">
                <a:solidFill>
                  <a:srgbClr val="1D3157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02450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62">
              <a:solidFill>
                <a:prstClr val="white"/>
              </a:solidFill>
            </a:endParaRPr>
          </a:p>
        </p:txBody>
      </p:sp>
      <p:pic>
        <p:nvPicPr>
          <p:cNvPr id="10" name="Bild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82700"/>
            <a:ext cx="830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 userDrawn="1"/>
        </p:nvSpPr>
        <p:spPr>
          <a:xfrm>
            <a:off x="1220788" y="6419850"/>
            <a:ext cx="7575550" cy="357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2813609" algn="l"/>
                <a:tab pos="3892159" algn="l"/>
                <a:tab pos="5385424" algn="l"/>
              </a:tabLst>
              <a:defRPr/>
            </a:pPr>
            <a:r>
              <a:rPr lang="de-DE" sz="1292" b="1" baseline="30000" dirty="0">
                <a:solidFill>
                  <a:srgbClr val="1D1D1C"/>
                </a:solidFill>
                <a:latin typeface="Calibri"/>
              </a:rPr>
              <a:t>Institut für Tourismus- und Bäderforschung	</a:t>
            </a:r>
            <a:r>
              <a:rPr lang="de-DE" sz="1292" baseline="30000" dirty="0" err="1">
                <a:solidFill>
                  <a:srgbClr val="1D1D1C"/>
                </a:solidFill>
                <a:latin typeface="Calibri"/>
              </a:rPr>
              <a:t>Fleethörn</a:t>
            </a:r>
            <a:r>
              <a:rPr lang="de-DE" sz="1292" baseline="30000" dirty="0">
                <a:solidFill>
                  <a:srgbClr val="1D1D1C"/>
                </a:solidFill>
                <a:latin typeface="Calibri"/>
              </a:rPr>
              <a:t> 23	Tel.: 0431 666 5670	info@nit-kiel.de</a:t>
            </a:r>
            <a:br>
              <a:rPr lang="de-DE" sz="1292" baseline="30000" dirty="0">
                <a:solidFill>
                  <a:srgbClr val="1D1D1C"/>
                </a:solidFill>
                <a:latin typeface="Calibri"/>
              </a:rPr>
            </a:br>
            <a:r>
              <a:rPr lang="de-DE" sz="1292" b="1" baseline="30000" dirty="0">
                <a:solidFill>
                  <a:srgbClr val="1D1D1C"/>
                </a:solidFill>
                <a:latin typeface="Calibri"/>
              </a:rPr>
              <a:t>in Nordeuropa GmbH (NIT)	</a:t>
            </a:r>
            <a:r>
              <a:rPr lang="de-DE" sz="1292" baseline="30000" dirty="0">
                <a:solidFill>
                  <a:srgbClr val="1D1D1C"/>
                </a:solidFill>
                <a:latin typeface="Calibri"/>
              </a:rPr>
              <a:t>D-24103 Kiel	Fax: 0431 666 56710 	www.nit-kiel.de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908175"/>
            <a:ext cx="2392362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Bildplatzhalter 20"/>
          <p:cNvSpPr>
            <a:spLocks noGrp="1"/>
          </p:cNvSpPr>
          <p:nvPr>
            <p:ph type="pic" sz="quarter" idx="13"/>
          </p:nvPr>
        </p:nvSpPr>
        <p:spPr>
          <a:xfrm rot="193549">
            <a:off x="4843222" y="2194844"/>
            <a:ext cx="2136581" cy="1111557"/>
          </a:xfrm>
          <a:prstGeom prst="rect">
            <a:avLst/>
          </a:prstGeom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38100" dir="2700000">
              <a:srgbClr val="000000">
                <a:alpha val="50000"/>
              </a:srgbClr>
            </a:outerShdw>
          </a:effectLst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20" name="Textplatzhalter 16"/>
          <p:cNvSpPr>
            <a:spLocks noGrp="1"/>
          </p:cNvSpPr>
          <p:nvPr>
            <p:ph type="body" sz="quarter" idx="10"/>
          </p:nvPr>
        </p:nvSpPr>
        <p:spPr>
          <a:xfrm>
            <a:off x="1242151" y="4125332"/>
            <a:ext cx="5416019" cy="623963"/>
          </a:xfrm>
          <a:prstGeom prst="rect">
            <a:avLst/>
          </a:prstGeom>
        </p:spPr>
        <p:txBody>
          <a:bodyPr/>
          <a:lstStyle>
            <a:lvl1pPr algn="l">
              <a:buNone/>
              <a:defRPr sz="1385"/>
            </a:lvl1pPr>
            <a:lvl2pPr algn="l">
              <a:buNone/>
              <a:defRPr sz="1385"/>
            </a:lvl2pPr>
            <a:lvl3pPr algn="l">
              <a:buNone/>
              <a:defRPr sz="1385"/>
            </a:lvl3pPr>
            <a:lvl4pPr algn="l">
              <a:buNone/>
              <a:defRPr sz="1385"/>
            </a:lvl4pPr>
            <a:lvl5pPr algn="l">
              <a:buNone/>
              <a:defRPr sz="1385"/>
            </a:lvl5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  <p:sp>
        <p:nvSpPr>
          <p:cNvPr id="25" name="Textplatzhalter 18"/>
          <p:cNvSpPr>
            <a:spLocks noGrp="1"/>
          </p:cNvSpPr>
          <p:nvPr>
            <p:ph type="body" sz="quarter" idx="11"/>
          </p:nvPr>
        </p:nvSpPr>
        <p:spPr>
          <a:xfrm>
            <a:off x="1239601" y="4764101"/>
            <a:ext cx="5416550" cy="271603"/>
          </a:xfrm>
          <a:prstGeom prst="rect">
            <a:avLst/>
          </a:prstGeom>
        </p:spPr>
        <p:txBody>
          <a:bodyPr/>
          <a:lstStyle>
            <a:lvl1pPr algn="l">
              <a:buFont typeface="Arial"/>
              <a:buNone/>
              <a:defRPr sz="831"/>
            </a:lvl1pPr>
            <a:lvl2pPr algn="l">
              <a:buFont typeface="Arial"/>
              <a:buNone/>
              <a:defRPr sz="831"/>
            </a:lvl2pPr>
            <a:lvl3pPr algn="l">
              <a:buFont typeface="Arial"/>
              <a:buNone/>
              <a:defRPr sz="831"/>
            </a:lvl3pPr>
            <a:lvl4pPr algn="l">
              <a:buFont typeface="Arial"/>
              <a:buNone/>
              <a:defRPr sz="831"/>
            </a:lvl4pPr>
            <a:lvl5pPr algn="l">
              <a:buFont typeface="Arial"/>
              <a:buNone/>
              <a:defRPr sz="831"/>
            </a:lvl5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  <p:sp>
        <p:nvSpPr>
          <p:cNvPr id="26" name="Bildplatzhalter 20"/>
          <p:cNvSpPr>
            <a:spLocks noGrp="1"/>
          </p:cNvSpPr>
          <p:nvPr>
            <p:ph type="pic" sz="quarter" idx="14"/>
          </p:nvPr>
        </p:nvSpPr>
        <p:spPr>
          <a:xfrm>
            <a:off x="5777788" y="864280"/>
            <a:ext cx="1540409" cy="1111557"/>
          </a:xfrm>
          <a:prstGeom prst="rect">
            <a:avLst/>
          </a:prstGeom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38100" dir="2700000">
              <a:srgbClr val="000000">
                <a:alpha val="50000"/>
              </a:srgbClr>
            </a:outerShdw>
          </a:effectLst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27" name="Bildplatzhalter 20"/>
          <p:cNvSpPr>
            <a:spLocks noGrp="1"/>
          </p:cNvSpPr>
          <p:nvPr>
            <p:ph type="pic" sz="quarter" idx="15"/>
          </p:nvPr>
        </p:nvSpPr>
        <p:spPr>
          <a:xfrm rot="243173">
            <a:off x="4113463" y="1385499"/>
            <a:ext cx="1496997" cy="844810"/>
          </a:xfrm>
          <a:prstGeom prst="rect">
            <a:avLst/>
          </a:prstGeom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38100" dir="2700000">
              <a:srgbClr val="000000">
                <a:alpha val="50000"/>
              </a:srgbClr>
            </a:outerShdw>
          </a:effectLst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28" name="Bildplatzhalter 20"/>
          <p:cNvSpPr>
            <a:spLocks noGrp="1"/>
          </p:cNvSpPr>
          <p:nvPr>
            <p:ph type="pic" sz="quarter" idx="12"/>
          </p:nvPr>
        </p:nvSpPr>
        <p:spPr>
          <a:xfrm rot="327391">
            <a:off x="6923830" y="1582820"/>
            <a:ext cx="2242514" cy="1531034"/>
          </a:xfrm>
          <a:prstGeom prst="rect">
            <a:avLst/>
          </a:prstGeom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38100" dir="2700000">
              <a:srgbClr val="000000">
                <a:alpha val="50000"/>
              </a:srgbClr>
            </a:outerShdw>
          </a:effectLst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30" name="Textplatzhalter 16"/>
          <p:cNvSpPr>
            <a:spLocks noGrp="1"/>
          </p:cNvSpPr>
          <p:nvPr>
            <p:ph type="body" sz="quarter" idx="16"/>
          </p:nvPr>
        </p:nvSpPr>
        <p:spPr>
          <a:xfrm>
            <a:off x="1242151" y="3502156"/>
            <a:ext cx="5416019" cy="623963"/>
          </a:xfrm>
          <a:prstGeom prst="rect">
            <a:avLst/>
          </a:prstGeom>
        </p:spPr>
        <p:txBody>
          <a:bodyPr/>
          <a:lstStyle>
            <a:lvl1pPr algn="l">
              <a:buNone/>
              <a:defRPr sz="1846"/>
            </a:lvl1pPr>
            <a:lvl2pPr algn="l">
              <a:buNone/>
              <a:defRPr sz="1385"/>
            </a:lvl2pPr>
            <a:lvl3pPr algn="l">
              <a:buNone/>
              <a:defRPr sz="1385"/>
            </a:lvl3pPr>
            <a:lvl4pPr algn="l">
              <a:buNone/>
              <a:defRPr sz="1385"/>
            </a:lvl4pPr>
            <a:lvl5pPr algn="l">
              <a:buNone/>
              <a:defRPr sz="1385"/>
            </a:lvl5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85262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20663"/>
            <a:ext cx="75088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98438"/>
            <a:ext cx="10541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6376988"/>
            <a:ext cx="8636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umsplatzhalter 2"/>
          <p:cNvSpPr txBox="1">
            <a:spLocks/>
          </p:cNvSpPr>
          <p:nvPr userDrawn="1"/>
        </p:nvSpPr>
        <p:spPr>
          <a:xfrm>
            <a:off x="468313" y="6400800"/>
            <a:ext cx="2133600" cy="268288"/>
          </a:xfrm>
          <a:prstGeom prst="rect">
            <a:avLst/>
          </a:prstGeom>
        </p:spPr>
        <p:txBody>
          <a:bodyPr lIns="84406" tIns="42203" rIns="84406" bIns="42203" anchor="ctr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31" dirty="0" smtClean="0">
                <a:solidFill>
                  <a:srgbClr val="1D3157"/>
                </a:solidFill>
              </a:rPr>
              <a:t>© 2014 NIT Kiel</a:t>
            </a:r>
            <a:endParaRPr lang="de-DE" sz="831" dirty="0">
              <a:solidFill>
                <a:srgbClr val="1D3157"/>
              </a:solidFill>
            </a:endParaRPr>
          </a:p>
        </p:txBody>
      </p:sp>
      <p:sp>
        <p:nvSpPr>
          <p:cNvPr id="9" name="Foliennummernplatzhalter 3"/>
          <p:cNvSpPr txBox="1">
            <a:spLocks/>
          </p:cNvSpPr>
          <p:nvPr userDrawn="1"/>
        </p:nvSpPr>
        <p:spPr>
          <a:xfrm>
            <a:off x="2771775" y="6381750"/>
            <a:ext cx="5949950" cy="268288"/>
          </a:xfrm>
          <a:prstGeom prst="rect">
            <a:avLst/>
          </a:prstGeom>
        </p:spPr>
        <p:txBody>
          <a:bodyPr lIns="84406" tIns="42203" rIns="84406" bIns="42203"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31" dirty="0" smtClean="0">
                <a:solidFill>
                  <a:srgbClr val="1D3157"/>
                </a:solidFill>
              </a:rPr>
              <a:t>Evaluation Report GB PROWAD 2013 – </a:t>
            </a:r>
            <a:fld id="{7506B9E4-D227-49FB-AE9B-A856C42A3C63}" type="datetime1">
              <a:rPr lang="de-DE" sz="831" smtClean="0">
                <a:solidFill>
                  <a:srgbClr val="1D3157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21.09.2021</a:t>
            </a:fld>
            <a:r>
              <a:rPr lang="de-DE" sz="831" dirty="0" smtClean="0">
                <a:solidFill>
                  <a:srgbClr val="1D3157"/>
                </a:solidFill>
              </a:rPr>
              <a:t> – Page </a:t>
            </a:r>
            <a:fld id="{66E92DF0-BE12-4DA7-9190-26E056B47C4C}" type="slidenum">
              <a:rPr lang="de-DE" sz="831" smtClean="0">
                <a:solidFill>
                  <a:srgbClr val="1D3157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831" dirty="0">
              <a:solidFill>
                <a:srgbClr val="1D3157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>
          <a:xfrm>
            <a:off x="468317" y="1557338"/>
            <a:ext cx="8258175" cy="4824412"/>
          </a:xfrm>
        </p:spPr>
        <p:txBody>
          <a:bodyPr>
            <a:normAutofit/>
          </a:bodyPr>
          <a:lstStyle>
            <a:lvl1pPr>
              <a:defRPr sz="1477"/>
            </a:lvl1pPr>
            <a:lvl2pPr>
              <a:defRPr sz="1292"/>
            </a:lvl2pPr>
            <a:lvl3pPr>
              <a:defRPr sz="1108"/>
            </a:lvl3pPr>
            <a:lvl4pPr>
              <a:defRPr sz="1108"/>
            </a:lvl4pPr>
            <a:lvl5pPr>
              <a:defRPr sz="1108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344175" y="116632"/>
            <a:ext cx="7806815" cy="658050"/>
          </a:xfrm>
          <a:prstGeom prst="rect">
            <a:avLst/>
          </a:prstGeom>
        </p:spPr>
        <p:txBody>
          <a:bodyPr anchor="ctr"/>
          <a:lstStyle>
            <a:lvl1pPr algn="l">
              <a:defRPr sz="1846" b="0">
                <a:solidFill>
                  <a:srgbClr val="1D3157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60540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20663"/>
            <a:ext cx="75088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98438"/>
            <a:ext cx="10541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6376988"/>
            <a:ext cx="8636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umsplatzhalter 2"/>
          <p:cNvSpPr txBox="1">
            <a:spLocks/>
          </p:cNvSpPr>
          <p:nvPr userDrawn="1"/>
        </p:nvSpPr>
        <p:spPr>
          <a:xfrm>
            <a:off x="468313" y="6400800"/>
            <a:ext cx="2133600" cy="268288"/>
          </a:xfrm>
          <a:prstGeom prst="rect">
            <a:avLst/>
          </a:prstGeom>
        </p:spPr>
        <p:txBody>
          <a:bodyPr lIns="84406" tIns="42203" rIns="84406" bIns="42203" anchor="ctr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31" dirty="0" smtClean="0">
                <a:solidFill>
                  <a:srgbClr val="1D3157"/>
                </a:solidFill>
              </a:rPr>
              <a:t>© 2014 NIT Kiel</a:t>
            </a:r>
            <a:endParaRPr lang="de-DE" sz="831" dirty="0">
              <a:solidFill>
                <a:srgbClr val="1D3157"/>
              </a:solidFill>
            </a:endParaRPr>
          </a:p>
        </p:txBody>
      </p:sp>
      <p:sp>
        <p:nvSpPr>
          <p:cNvPr id="9" name="Foliennummernplatzhalter 3"/>
          <p:cNvSpPr txBox="1">
            <a:spLocks/>
          </p:cNvSpPr>
          <p:nvPr userDrawn="1"/>
        </p:nvSpPr>
        <p:spPr>
          <a:xfrm>
            <a:off x="2771775" y="6381750"/>
            <a:ext cx="5949950" cy="268288"/>
          </a:xfrm>
          <a:prstGeom prst="rect">
            <a:avLst/>
          </a:prstGeom>
        </p:spPr>
        <p:txBody>
          <a:bodyPr lIns="84406" tIns="42203" rIns="84406" bIns="42203"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31" dirty="0" smtClean="0">
                <a:solidFill>
                  <a:srgbClr val="1D3157"/>
                </a:solidFill>
              </a:rPr>
              <a:t> Evaluation Report GB PROWAD 2013 – </a:t>
            </a:r>
            <a:fld id="{7506B9E4-D227-49FB-AE9B-A856C42A3C63}" type="datetime1">
              <a:rPr lang="de-DE" sz="831" smtClean="0">
                <a:solidFill>
                  <a:srgbClr val="1D3157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21.09.2021</a:t>
            </a:fld>
            <a:r>
              <a:rPr lang="de-DE" sz="831" dirty="0" smtClean="0">
                <a:solidFill>
                  <a:srgbClr val="1D3157"/>
                </a:solidFill>
              </a:rPr>
              <a:t> – Page </a:t>
            </a:r>
            <a:fld id="{2D0EDFB5-CEC1-4904-A3D6-74EE505311DC}" type="slidenum">
              <a:rPr lang="de-DE" sz="831" smtClean="0">
                <a:solidFill>
                  <a:srgbClr val="1D3157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831" dirty="0">
              <a:solidFill>
                <a:srgbClr val="1D3157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>
          <a:xfrm>
            <a:off x="468317" y="1557338"/>
            <a:ext cx="8258175" cy="4824412"/>
          </a:xfrm>
        </p:spPr>
        <p:txBody>
          <a:bodyPr>
            <a:normAutofit/>
          </a:bodyPr>
          <a:lstStyle>
            <a:lvl1pPr>
              <a:defRPr sz="1477"/>
            </a:lvl1pPr>
            <a:lvl2pPr>
              <a:defRPr sz="1292"/>
            </a:lvl2pPr>
            <a:lvl3pPr>
              <a:defRPr sz="1108"/>
            </a:lvl3pPr>
            <a:lvl4pPr>
              <a:defRPr sz="1108"/>
            </a:lvl4pPr>
            <a:lvl5pPr>
              <a:defRPr sz="1108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344175" y="116632"/>
            <a:ext cx="7806815" cy="658050"/>
          </a:xfrm>
          <a:prstGeom prst="rect">
            <a:avLst/>
          </a:prstGeom>
        </p:spPr>
        <p:txBody>
          <a:bodyPr anchor="ctr"/>
          <a:lstStyle>
            <a:lvl1pPr algn="l">
              <a:defRPr sz="1846" b="0">
                <a:solidFill>
                  <a:srgbClr val="1D3157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78376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20663"/>
            <a:ext cx="75088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98438"/>
            <a:ext cx="10541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6376988"/>
            <a:ext cx="8636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umsplatzhalter 2"/>
          <p:cNvSpPr txBox="1">
            <a:spLocks/>
          </p:cNvSpPr>
          <p:nvPr userDrawn="1"/>
        </p:nvSpPr>
        <p:spPr>
          <a:xfrm>
            <a:off x="468313" y="6400800"/>
            <a:ext cx="2133600" cy="268288"/>
          </a:xfrm>
          <a:prstGeom prst="rect">
            <a:avLst/>
          </a:prstGeom>
        </p:spPr>
        <p:txBody>
          <a:bodyPr lIns="84406" tIns="42203" rIns="84406" bIns="42203" anchor="ctr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31" dirty="0" smtClean="0">
                <a:solidFill>
                  <a:srgbClr val="1D3157"/>
                </a:solidFill>
              </a:rPr>
              <a:t>© 2014 NIT Kiel</a:t>
            </a:r>
            <a:endParaRPr lang="de-DE" sz="831" dirty="0">
              <a:solidFill>
                <a:srgbClr val="1D3157"/>
              </a:solidFill>
            </a:endParaRPr>
          </a:p>
        </p:txBody>
      </p:sp>
      <p:sp>
        <p:nvSpPr>
          <p:cNvPr id="9" name="Foliennummernplatzhalter 3"/>
          <p:cNvSpPr txBox="1">
            <a:spLocks/>
          </p:cNvSpPr>
          <p:nvPr userDrawn="1"/>
        </p:nvSpPr>
        <p:spPr>
          <a:xfrm>
            <a:off x="2771775" y="6381750"/>
            <a:ext cx="5949950" cy="268288"/>
          </a:xfrm>
          <a:prstGeom prst="rect">
            <a:avLst/>
          </a:prstGeom>
        </p:spPr>
        <p:txBody>
          <a:bodyPr lIns="84406" tIns="42203" rIns="84406" bIns="42203"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31" dirty="0" smtClean="0">
                <a:solidFill>
                  <a:srgbClr val="1D3157"/>
                </a:solidFill>
              </a:rPr>
              <a:t> Evaluation Report GB PROWAD 2013 – </a:t>
            </a:r>
            <a:fld id="{7506B9E4-D227-49FB-AE9B-A856C42A3C63}" type="datetime1">
              <a:rPr lang="de-DE" sz="831" smtClean="0">
                <a:solidFill>
                  <a:srgbClr val="1D3157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21.09.2021</a:t>
            </a:fld>
            <a:r>
              <a:rPr lang="de-DE" sz="831" dirty="0" smtClean="0">
                <a:solidFill>
                  <a:srgbClr val="1D3157"/>
                </a:solidFill>
              </a:rPr>
              <a:t> – Page </a:t>
            </a:r>
            <a:fld id="{FAD0ECFB-F994-491A-924D-C77773F120F7}" type="slidenum">
              <a:rPr lang="de-DE" sz="831" smtClean="0">
                <a:solidFill>
                  <a:srgbClr val="1D3157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831" dirty="0">
              <a:solidFill>
                <a:srgbClr val="1D3157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>
          <a:xfrm>
            <a:off x="468317" y="1557338"/>
            <a:ext cx="8258175" cy="4824412"/>
          </a:xfrm>
        </p:spPr>
        <p:txBody>
          <a:bodyPr>
            <a:normAutofit/>
          </a:bodyPr>
          <a:lstStyle>
            <a:lvl1pPr>
              <a:defRPr sz="1477"/>
            </a:lvl1pPr>
            <a:lvl2pPr>
              <a:defRPr sz="1292"/>
            </a:lvl2pPr>
            <a:lvl3pPr>
              <a:defRPr sz="1108"/>
            </a:lvl3pPr>
            <a:lvl4pPr>
              <a:defRPr sz="1108"/>
            </a:lvl4pPr>
            <a:lvl5pPr>
              <a:defRPr sz="1108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344175" y="116632"/>
            <a:ext cx="7806815" cy="658050"/>
          </a:xfrm>
          <a:prstGeom prst="rect">
            <a:avLst/>
          </a:prstGeom>
        </p:spPr>
        <p:txBody>
          <a:bodyPr anchor="ctr"/>
          <a:lstStyle>
            <a:lvl1pPr algn="l">
              <a:defRPr sz="1846" b="0">
                <a:solidFill>
                  <a:srgbClr val="1D3157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4567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LKN-SH  |  Nationalparkverwaltung  |</a:t>
            </a:r>
          </a:p>
        </p:txBody>
      </p:sp>
    </p:spTree>
    <p:extLst>
      <p:ext uri="{BB962C8B-B14F-4D97-AF65-F5344CB8AC3E}">
        <p14:creationId xmlns:p14="http://schemas.microsoft.com/office/powerpoint/2010/main" val="13297804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345"/>
            <a:ext cx="8229600" cy="32239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2816225" y="657860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32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98A57-BED4-4BEA-AB41-A24B0B7721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LKN-SH  |  Nationalparkverwaltung  |</a:t>
            </a:r>
          </a:p>
        </p:txBody>
      </p:sp>
    </p:spTree>
    <p:extLst>
      <p:ext uri="{BB962C8B-B14F-4D97-AF65-F5344CB8AC3E}">
        <p14:creationId xmlns:p14="http://schemas.microsoft.com/office/powerpoint/2010/main" val="407308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image" Target="../media/image11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image" Target="../media/image12.jpeg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image" Target="../media/image2.jpeg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image" Target="../media/image4.jpeg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image" Target="../media/image4.jpeg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060575"/>
            <a:ext cx="77724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564313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31">
                <a:solidFill>
                  <a:srgbClr val="000000"/>
                </a:solidFill>
                <a:latin typeface="Tahom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053A8F1F-481A-4DFD-BCE4-C21866EF63D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2053" name="Picture 15" descr="Logo NPW mit SH rgb_pfad Kopi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6227763"/>
            <a:ext cx="11525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5475" y="6381750"/>
            <a:ext cx="6178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831">
                <a:solidFill>
                  <a:srgbClr val="000000"/>
                </a:solidFill>
                <a:latin typeface="Tahom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de-DE"/>
              <a:t>LKN-SH  |  Nationalparkverwaltung  | DNT 28.09.2018</a:t>
            </a:r>
          </a:p>
        </p:txBody>
      </p:sp>
      <p:sp>
        <p:nvSpPr>
          <p:cNvPr id="1031" name="Line 19"/>
          <p:cNvSpPr>
            <a:spLocks noChangeShapeType="1"/>
          </p:cNvSpPr>
          <p:nvPr/>
        </p:nvSpPr>
        <p:spPr bwMode="auto">
          <a:xfrm>
            <a:off x="1403350" y="6184900"/>
            <a:ext cx="7269163" cy="0"/>
          </a:xfrm>
          <a:prstGeom prst="line">
            <a:avLst/>
          </a:prstGeom>
          <a:noFill/>
          <a:ln w="12700">
            <a:solidFill>
              <a:srgbClr val="006D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 sz="2215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56" name="Picture 23" descr="LKN-wellen-HKS-44-RZ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165850"/>
            <a:ext cx="71913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Grafik 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6184900"/>
            <a:ext cx="12763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" descr="G:\FB_32\323_transfer\Logo UNESCO WH\UNESCO WH Logo dt.jpg"/>
          <p:cNvPicPr>
            <a:picLocks noChangeAspect="1" noChangeArrowheads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6235700"/>
            <a:ext cx="903287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38" r:id="rId1"/>
    <p:sldLayoutId id="2147486439" r:id="rId2"/>
    <p:sldLayoutId id="2147486440" r:id="rId3"/>
    <p:sldLayoutId id="2147486441" r:id="rId4"/>
    <p:sldLayoutId id="2147486442" r:id="rId5"/>
    <p:sldLayoutId id="2147486443" r:id="rId6"/>
    <p:sldLayoutId id="2147486444" r:id="rId7"/>
    <p:sldLayoutId id="2147486445" r:id="rId8"/>
    <p:sldLayoutId id="2147486446" r:id="rId9"/>
    <p:sldLayoutId id="2147486447" r:id="rId10"/>
    <p:sldLayoutId id="2147486448" r:id="rId11"/>
    <p:sldLayoutId id="2147486449" r:id="rId12"/>
    <p:sldLayoutId id="2147486450" r:id="rId13"/>
    <p:sldLayoutId id="2147486451" r:id="rId14"/>
    <p:sldLayoutId id="2147486452" r:id="rId15"/>
    <p:sldLayoutId id="2147486453" r:id="rId16"/>
    <p:sldLayoutId id="2147486454" r:id="rId17"/>
    <p:sldLayoutId id="2147486455" r:id="rId18"/>
    <p:sldLayoutId id="2147486456" r:id="rId19"/>
    <p:sldLayoutId id="2147486457" r:id="rId20"/>
    <p:sldLayoutId id="2147486458" r:id="rId2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defRPr sz="2500">
          <a:solidFill>
            <a:srgbClr val="7B84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defRPr sz="2500">
          <a:solidFill>
            <a:srgbClr val="7B8499"/>
          </a:solidFill>
          <a:latin typeface="Georgia" pitchFamily="18" charset="0"/>
          <a:ea typeface="ＭＳ Ｐゴシック" charset="-128"/>
        </a:defRPr>
      </a:lvl2pPr>
      <a:lvl3pPr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defRPr sz="2500">
          <a:solidFill>
            <a:srgbClr val="7B8499"/>
          </a:solidFill>
          <a:latin typeface="Georgia" pitchFamily="18" charset="0"/>
          <a:ea typeface="ＭＳ Ｐゴシック" charset="-128"/>
        </a:defRPr>
      </a:lvl3pPr>
      <a:lvl4pPr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defRPr sz="2500">
          <a:solidFill>
            <a:srgbClr val="7B8499"/>
          </a:solidFill>
          <a:latin typeface="Georgia" pitchFamily="18" charset="0"/>
          <a:ea typeface="ＭＳ Ｐゴシック" charset="-128"/>
        </a:defRPr>
      </a:lvl4pPr>
      <a:lvl5pPr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defRPr sz="2500">
          <a:solidFill>
            <a:srgbClr val="7B8499"/>
          </a:solidFill>
          <a:latin typeface="Georgia" pitchFamily="18" charset="0"/>
          <a:ea typeface="ＭＳ Ｐゴシック" charset="-128"/>
        </a:defRPr>
      </a:lvl5pPr>
      <a:lvl6pPr marL="422041" algn="l" rtl="0" fontAlgn="base">
        <a:lnSpc>
          <a:spcPct val="110000"/>
        </a:lnSpc>
        <a:spcBef>
          <a:spcPct val="50000"/>
        </a:spcBef>
        <a:spcAft>
          <a:spcPct val="0"/>
        </a:spcAft>
        <a:defRPr sz="2585">
          <a:solidFill>
            <a:srgbClr val="7B8499"/>
          </a:solidFill>
          <a:latin typeface="Georgia" pitchFamily="18" charset="0"/>
          <a:ea typeface="ＭＳ Ｐゴシック" charset="-128"/>
        </a:defRPr>
      </a:lvl6pPr>
      <a:lvl7pPr marL="844083" algn="l" rtl="0" fontAlgn="base">
        <a:lnSpc>
          <a:spcPct val="110000"/>
        </a:lnSpc>
        <a:spcBef>
          <a:spcPct val="50000"/>
        </a:spcBef>
        <a:spcAft>
          <a:spcPct val="0"/>
        </a:spcAft>
        <a:defRPr sz="2585">
          <a:solidFill>
            <a:srgbClr val="7B8499"/>
          </a:solidFill>
          <a:latin typeface="Georgia" pitchFamily="18" charset="0"/>
          <a:ea typeface="ＭＳ Ｐゴシック" charset="-128"/>
        </a:defRPr>
      </a:lvl7pPr>
      <a:lvl8pPr marL="1266124" algn="l" rtl="0" fontAlgn="base">
        <a:lnSpc>
          <a:spcPct val="110000"/>
        </a:lnSpc>
        <a:spcBef>
          <a:spcPct val="50000"/>
        </a:spcBef>
        <a:spcAft>
          <a:spcPct val="0"/>
        </a:spcAft>
        <a:defRPr sz="2585">
          <a:solidFill>
            <a:srgbClr val="7B8499"/>
          </a:solidFill>
          <a:latin typeface="Georgia" pitchFamily="18" charset="0"/>
          <a:ea typeface="ＭＳ Ｐゴシック" charset="-128"/>
        </a:defRPr>
      </a:lvl8pPr>
      <a:lvl9pPr marL="1688165" algn="l" rtl="0" fontAlgn="base">
        <a:lnSpc>
          <a:spcPct val="110000"/>
        </a:lnSpc>
        <a:spcBef>
          <a:spcPct val="50000"/>
        </a:spcBef>
        <a:spcAft>
          <a:spcPct val="0"/>
        </a:spcAft>
        <a:defRPr sz="2585">
          <a:solidFill>
            <a:srgbClr val="7B8499"/>
          </a:solidFill>
          <a:latin typeface="Georgia" pitchFamily="18" charset="0"/>
          <a:ea typeface="ＭＳ Ｐゴシック" charset="-128"/>
        </a:defRPr>
      </a:lvl9pPr>
    </p:titleStyle>
    <p:bodyStyle>
      <a:lvl1pPr marL="315913" indent="-315913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74625" indent="-173038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2pPr>
      <a:lvl3pPr marL="354013" indent="-176213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3pPr>
      <a:lvl4pPr marL="706438" indent="-184150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1062038" indent="-176213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5pPr>
      <a:lvl6pPr marL="1484472" indent="-177316" algn="l" rtl="0" fontAlgn="base">
        <a:lnSpc>
          <a:spcPct val="110000"/>
        </a:lnSpc>
        <a:spcBef>
          <a:spcPct val="50000"/>
        </a:spcBef>
        <a:spcAft>
          <a:spcPct val="0"/>
        </a:spcAft>
        <a:buChar char="–"/>
        <a:defRPr sz="1477">
          <a:solidFill>
            <a:schemeClr val="tx1"/>
          </a:solidFill>
          <a:latin typeface="+mn-lt"/>
          <a:ea typeface="+mn-ea"/>
        </a:defRPr>
      </a:lvl6pPr>
      <a:lvl7pPr marL="1906514" indent="-177316" algn="l" rtl="0" fontAlgn="base">
        <a:lnSpc>
          <a:spcPct val="110000"/>
        </a:lnSpc>
        <a:spcBef>
          <a:spcPct val="50000"/>
        </a:spcBef>
        <a:spcAft>
          <a:spcPct val="0"/>
        </a:spcAft>
        <a:buChar char="–"/>
        <a:defRPr sz="1477">
          <a:solidFill>
            <a:schemeClr val="tx1"/>
          </a:solidFill>
          <a:latin typeface="+mn-lt"/>
          <a:ea typeface="+mn-ea"/>
        </a:defRPr>
      </a:lvl7pPr>
      <a:lvl8pPr marL="2328555" indent="-177316" algn="l" rtl="0" fontAlgn="base">
        <a:lnSpc>
          <a:spcPct val="110000"/>
        </a:lnSpc>
        <a:spcBef>
          <a:spcPct val="50000"/>
        </a:spcBef>
        <a:spcAft>
          <a:spcPct val="0"/>
        </a:spcAft>
        <a:buChar char="–"/>
        <a:defRPr sz="1477">
          <a:solidFill>
            <a:schemeClr val="tx1"/>
          </a:solidFill>
          <a:latin typeface="+mn-lt"/>
          <a:ea typeface="+mn-ea"/>
        </a:defRPr>
      </a:lvl8pPr>
      <a:lvl9pPr marL="2750596" indent="-177316" algn="l" rtl="0" fontAlgn="base">
        <a:lnSpc>
          <a:spcPct val="110000"/>
        </a:lnSpc>
        <a:spcBef>
          <a:spcPct val="50000"/>
        </a:spcBef>
        <a:spcAft>
          <a:spcPct val="0"/>
        </a:spcAft>
        <a:buChar char="–"/>
        <a:defRPr sz="147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564313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7063" y="6381750"/>
            <a:ext cx="63214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de-DE" altLang="de-DE"/>
              <a:t>|  Nationalpark und Weltnaturerbe  |  Tönning  |  19. August 2014</a:t>
            </a:r>
          </a:p>
        </p:txBody>
      </p:sp>
      <p:sp>
        <p:nvSpPr>
          <p:cNvPr id="3076" name="Line 19"/>
          <p:cNvSpPr>
            <a:spLocks noChangeShapeType="1"/>
          </p:cNvSpPr>
          <p:nvPr userDrawn="1"/>
        </p:nvSpPr>
        <p:spPr bwMode="auto">
          <a:xfrm>
            <a:off x="1403350" y="6184900"/>
            <a:ext cx="7269163" cy="0"/>
          </a:xfrm>
          <a:prstGeom prst="line">
            <a:avLst/>
          </a:prstGeom>
          <a:noFill/>
          <a:ln w="12700">
            <a:solidFill>
              <a:srgbClr val="006D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7" name="Picture 20" descr="Logo NPW mit SH rgb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224588"/>
            <a:ext cx="12604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1" descr="LKN-wellen-HKS-44-RZ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165850"/>
            <a:ext cx="71913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6" descr="wswh_logo_de_rgb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240463"/>
            <a:ext cx="11398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23" r:id="rId1"/>
    <p:sldLayoutId id="2147486424" r:id="rId2"/>
    <p:sldLayoutId id="2147486425" r:id="rId3"/>
    <p:sldLayoutId id="2147486426" r:id="rId4"/>
    <p:sldLayoutId id="2147486427" r:id="rId5"/>
    <p:sldLayoutId id="2147486428" r:id="rId6"/>
    <p:sldLayoutId id="2147486429" r:id="rId7"/>
    <p:sldLayoutId id="2147486430" r:id="rId8"/>
    <p:sldLayoutId id="2147486431" r:id="rId9"/>
    <p:sldLayoutId id="2147486432" r:id="rId10"/>
    <p:sldLayoutId id="2147486433" r:id="rId11"/>
    <p:sldLayoutId id="2147486434" r:id="rId12"/>
    <p:sldLayoutId id="2147486435" r:id="rId13"/>
    <p:sldLayoutId id="2147486436" r:id="rId14"/>
    <p:sldLayoutId id="2147486460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defRPr sz="2800">
          <a:solidFill>
            <a:srgbClr val="7B84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defRPr sz="2800">
          <a:solidFill>
            <a:srgbClr val="7B8499"/>
          </a:solidFill>
          <a:latin typeface="Georgia" pitchFamily="18" charset="0"/>
          <a:ea typeface="ＭＳ Ｐゴシック" charset="-128"/>
        </a:defRPr>
      </a:lvl2pPr>
      <a:lvl3pPr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defRPr sz="2800">
          <a:solidFill>
            <a:srgbClr val="7B8499"/>
          </a:solidFill>
          <a:latin typeface="Georgia" pitchFamily="18" charset="0"/>
          <a:ea typeface="ＭＳ Ｐゴシック" charset="-128"/>
        </a:defRPr>
      </a:lvl3pPr>
      <a:lvl4pPr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defRPr sz="2800">
          <a:solidFill>
            <a:srgbClr val="7B8499"/>
          </a:solidFill>
          <a:latin typeface="Georgia" pitchFamily="18" charset="0"/>
          <a:ea typeface="ＭＳ Ｐゴシック" charset="-128"/>
        </a:defRPr>
      </a:lvl4pPr>
      <a:lvl5pPr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defRPr sz="2800">
          <a:solidFill>
            <a:srgbClr val="7B8499"/>
          </a:solidFill>
          <a:latin typeface="Georgia" pitchFamily="18" charset="0"/>
          <a:ea typeface="ＭＳ Ｐゴシック" charset="-128"/>
        </a:defRPr>
      </a:lvl5pPr>
      <a:lvl6pPr marL="457200" algn="l" rtl="0" fontAlgn="base">
        <a:lnSpc>
          <a:spcPct val="110000"/>
        </a:lnSpc>
        <a:spcBef>
          <a:spcPct val="50000"/>
        </a:spcBef>
        <a:spcAft>
          <a:spcPct val="0"/>
        </a:spcAft>
        <a:defRPr sz="2800">
          <a:solidFill>
            <a:srgbClr val="7B8499"/>
          </a:solidFill>
          <a:latin typeface="Georgia" pitchFamily="18" charset="0"/>
          <a:ea typeface="ＭＳ Ｐゴシック" charset="-128"/>
        </a:defRPr>
      </a:lvl6pPr>
      <a:lvl7pPr marL="914400" algn="l" rtl="0" fontAlgn="base">
        <a:lnSpc>
          <a:spcPct val="110000"/>
        </a:lnSpc>
        <a:spcBef>
          <a:spcPct val="50000"/>
        </a:spcBef>
        <a:spcAft>
          <a:spcPct val="0"/>
        </a:spcAft>
        <a:defRPr sz="2800">
          <a:solidFill>
            <a:srgbClr val="7B8499"/>
          </a:solidFill>
          <a:latin typeface="Georgia" pitchFamily="18" charset="0"/>
          <a:ea typeface="ＭＳ Ｐゴシック" charset="-128"/>
        </a:defRPr>
      </a:lvl7pPr>
      <a:lvl8pPr marL="1371600" algn="l" rtl="0" fontAlgn="base">
        <a:lnSpc>
          <a:spcPct val="110000"/>
        </a:lnSpc>
        <a:spcBef>
          <a:spcPct val="50000"/>
        </a:spcBef>
        <a:spcAft>
          <a:spcPct val="0"/>
        </a:spcAft>
        <a:defRPr sz="2800">
          <a:solidFill>
            <a:srgbClr val="7B8499"/>
          </a:solidFill>
          <a:latin typeface="Georgia" pitchFamily="18" charset="0"/>
          <a:ea typeface="ＭＳ Ｐゴシック" charset="-128"/>
        </a:defRPr>
      </a:lvl8pPr>
      <a:lvl9pPr marL="1828800" algn="l" rtl="0" fontAlgn="base">
        <a:lnSpc>
          <a:spcPct val="110000"/>
        </a:lnSpc>
        <a:spcBef>
          <a:spcPct val="50000"/>
        </a:spcBef>
        <a:spcAft>
          <a:spcPct val="0"/>
        </a:spcAft>
        <a:defRPr sz="2800">
          <a:solidFill>
            <a:srgbClr val="7B8499"/>
          </a:solidFill>
          <a:latin typeface="Georgia" pitchFamily="18" charset="0"/>
          <a:ea typeface="ＭＳ Ｐゴシック" charset="-128"/>
        </a:defRPr>
      </a:lvl9pPr>
    </p:titleStyle>
    <p:bodyStyle>
      <a:lvl1pPr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384175" indent="-192088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3pPr>
      <a:lvl4pPr marL="766763" indent="-200025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150938" indent="-192088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5pPr>
      <a:lvl6pPr marL="1608138" indent="-192088" algn="l" rtl="0" fontAlgn="base">
        <a:lnSpc>
          <a:spcPct val="110000"/>
        </a:lnSpc>
        <a:spcBef>
          <a:spcPct val="5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6pPr>
      <a:lvl7pPr marL="2065338" indent="-192088" algn="l" rtl="0" fontAlgn="base">
        <a:lnSpc>
          <a:spcPct val="110000"/>
        </a:lnSpc>
        <a:spcBef>
          <a:spcPct val="5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7pPr>
      <a:lvl8pPr marL="2522538" indent="-192088" algn="l" rtl="0" fontAlgn="base">
        <a:lnSpc>
          <a:spcPct val="110000"/>
        </a:lnSpc>
        <a:spcBef>
          <a:spcPct val="5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8pPr>
      <a:lvl9pPr marL="2979738" indent="-192088" algn="l" rtl="0" fontAlgn="base">
        <a:lnSpc>
          <a:spcPct val="110000"/>
        </a:lnSpc>
        <a:spcBef>
          <a:spcPct val="5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060575"/>
            <a:ext cx="77724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564313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00"/>
                </a:solidFill>
                <a:latin typeface="Tahom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BD899B3-5217-406F-81D0-4BF2DBA16BD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4101" name="Picture 15" descr="Logo NPW mit SH rgb_pfad Kopi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6227763"/>
            <a:ext cx="11525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5475" y="6381750"/>
            <a:ext cx="6178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0000"/>
                </a:solidFill>
                <a:latin typeface="Tahom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de-DE"/>
              <a:t>LKN-SH  |  Nationalparkverwaltung  | DNT 28.09.2018</a:t>
            </a:r>
          </a:p>
        </p:txBody>
      </p:sp>
      <p:sp>
        <p:nvSpPr>
          <p:cNvPr id="4103" name="Line 19"/>
          <p:cNvSpPr>
            <a:spLocks noChangeShapeType="1"/>
          </p:cNvSpPr>
          <p:nvPr/>
        </p:nvSpPr>
        <p:spPr bwMode="auto">
          <a:xfrm>
            <a:off x="1403350" y="6184900"/>
            <a:ext cx="7269163" cy="0"/>
          </a:xfrm>
          <a:prstGeom prst="line">
            <a:avLst/>
          </a:prstGeom>
          <a:noFill/>
          <a:ln w="12700">
            <a:solidFill>
              <a:srgbClr val="006D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104" name="Picture 23" descr="LKN-wellen-HKS-44-RZ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165850"/>
            <a:ext cx="71913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Grafik 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6184900"/>
            <a:ext cx="12763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" descr="G:\FB_32\323_transfer\Logo UNESCO WH\UNESCO WH Logo dt.jpg"/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6235700"/>
            <a:ext cx="903287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61" r:id="rId1"/>
    <p:sldLayoutId id="2147486462" r:id="rId2"/>
    <p:sldLayoutId id="2147486463" r:id="rId3"/>
    <p:sldLayoutId id="2147486464" r:id="rId4"/>
    <p:sldLayoutId id="2147486465" r:id="rId5"/>
    <p:sldLayoutId id="2147486466" r:id="rId6"/>
    <p:sldLayoutId id="2147486467" r:id="rId7"/>
    <p:sldLayoutId id="2147486468" r:id="rId8"/>
    <p:sldLayoutId id="2147486469" r:id="rId9"/>
    <p:sldLayoutId id="2147486470" r:id="rId10"/>
    <p:sldLayoutId id="2147486471" r:id="rId11"/>
    <p:sldLayoutId id="2147486472" r:id="rId12"/>
    <p:sldLayoutId id="2147486473" r:id="rId13"/>
    <p:sldLayoutId id="2147486474" r:id="rId14"/>
    <p:sldLayoutId id="2147486475" r:id="rId15"/>
    <p:sldLayoutId id="2147486476" r:id="rId16"/>
    <p:sldLayoutId id="2147486477" r:id="rId17"/>
    <p:sldLayoutId id="2147486478" r:id="rId18"/>
    <p:sldLayoutId id="2147486479" r:id="rId19"/>
    <p:sldLayoutId id="2147486480" r:id="rId20"/>
    <p:sldLayoutId id="2147486481" r:id="rId21"/>
    <p:sldLayoutId id="2147486482" r:id="rId22"/>
    <p:sldLayoutId id="2147486483" r:id="rId2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defRPr sz="2800">
          <a:solidFill>
            <a:srgbClr val="7B84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defRPr sz="2800">
          <a:solidFill>
            <a:srgbClr val="7B8499"/>
          </a:solidFill>
          <a:latin typeface="Georgia" pitchFamily="18" charset="0"/>
          <a:ea typeface="ＭＳ Ｐゴシック" charset="-128"/>
        </a:defRPr>
      </a:lvl2pPr>
      <a:lvl3pPr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defRPr sz="2800">
          <a:solidFill>
            <a:srgbClr val="7B8499"/>
          </a:solidFill>
          <a:latin typeface="Georgia" pitchFamily="18" charset="0"/>
          <a:ea typeface="ＭＳ Ｐゴシック" charset="-128"/>
        </a:defRPr>
      </a:lvl3pPr>
      <a:lvl4pPr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defRPr sz="2800">
          <a:solidFill>
            <a:srgbClr val="7B8499"/>
          </a:solidFill>
          <a:latin typeface="Georgia" pitchFamily="18" charset="0"/>
          <a:ea typeface="ＭＳ Ｐゴシック" charset="-128"/>
        </a:defRPr>
      </a:lvl4pPr>
      <a:lvl5pPr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defRPr sz="2800">
          <a:solidFill>
            <a:srgbClr val="7B8499"/>
          </a:solidFill>
          <a:latin typeface="Georgia" pitchFamily="18" charset="0"/>
          <a:ea typeface="ＭＳ Ｐゴシック" charset="-128"/>
        </a:defRPr>
      </a:lvl5pPr>
      <a:lvl6pPr marL="457200" algn="l" rtl="0" fontAlgn="base">
        <a:lnSpc>
          <a:spcPct val="110000"/>
        </a:lnSpc>
        <a:spcBef>
          <a:spcPct val="50000"/>
        </a:spcBef>
        <a:spcAft>
          <a:spcPct val="0"/>
        </a:spcAft>
        <a:defRPr sz="2800">
          <a:solidFill>
            <a:srgbClr val="7B8499"/>
          </a:solidFill>
          <a:latin typeface="Georgia" pitchFamily="18" charset="0"/>
          <a:ea typeface="ＭＳ Ｐゴシック" charset="-128"/>
        </a:defRPr>
      </a:lvl6pPr>
      <a:lvl7pPr marL="914400" algn="l" rtl="0" fontAlgn="base">
        <a:lnSpc>
          <a:spcPct val="110000"/>
        </a:lnSpc>
        <a:spcBef>
          <a:spcPct val="50000"/>
        </a:spcBef>
        <a:spcAft>
          <a:spcPct val="0"/>
        </a:spcAft>
        <a:defRPr sz="2800">
          <a:solidFill>
            <a:srgbClr val="7B8499"/>
          </a:solidFill>
          <a:latin typeface="Georgia" pitchFamily="18" charset="0"/>
          <a:ea typeface="ＭＳ Ｐゴシック" charset="-128"/>
        </a:defRPr>
      </a:lvl7pPr>
      <a:lvl8pPr marL="1371600" algn="l" rtl="0" fontAlgn="base">
        <a:lnSpc>
          <a:spcPct val="110000"/>
        </a:lnSpc>
        <a:spcBef>
          <a:spcPct val="50000"/>
        </a:spcBef>
        <a:spcAft>
          <a:spcPct val="0"/>
        </a:spcAft>
        <a:defRPr sz="2800">
          <a:solidFill>
            <a:srgbClr val="7B8499"/>
          </a:solidFill>
          <a:latin typeface="Georgia" pitchFamily="18" charset="0"/>
          <a:ea typeface="ＭＳ Ｐゴシック" charset="-128"/>
        </a:defRPr>
      </a:lvl8pPr>
      <a:lvl9pPr marL="1828800" algn="l" rtl="0" fontAlgn="base">
        <a:lnSpc>
          <a:spcPct val="110000"/>
        </a:lnSpc>
        <a:spcBef>
          <a:spcPct val="50000"/>
        </a:spcBef>
        <a:spcAft>
          <a:spcPct val="0"/>
        </a:spcAft>
        <a:defRPr sz="2800">
          <a:solidFill>
            <a:srgbClr val="7B8499"/>
          </a:solidFill>
          <a:latin typeface="Georgia" pitchFamily="18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384175" indent="-192088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3pPr>
      <a:lvl4pPr marL="766763" indent="-200025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150938" indent="-192088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5pPr>
      <a:lvl6pPr marL="1608138" indent="-192088" algn="l" rtl="0" fontAlgn="base">
        <a:lnSpc>
          <a:spcPct val="110000"/>
        </a:lnSpc>
        <a:spcBef>
          <a:spcPct val="5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6pPr>
      <a:lvl7pPr marL="2065338" indent="-192088" algn="l" rtl="0" fontAlgn="base">
        <a:lnSpc>
          <a:spcPct val="110000"/>
        </a:lnSpc>
        <a:spcBef>
          <a:spcPct val="5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7pPr>
      <a:lvl8pPr marL="2522538" indent="-192088" algn="l" rtl="0" fontAlgn="base">
        <a:lnSpc>
          <a:spcPct val="110000"/>
        </a:lnSpc>
        <a:spcBef>
          <a:spcPct val="5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8pPr>
      <a:lvl9pPr marL="2979738" indent="-192088" algn="l" rtl="0" fontAlgn="base">
        <a:lnSpc>
          <a:spcPct val="110000"/>
        </a:lnSpc>
        <a:spcBef>
          <a:spcPct val="5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060575"/>
            <a:ext cx="77724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564313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31">
                <a:solidFill>
                  <a:srgbClr val="000000"/>
                </a:solidFill>
                <a:latin typeface="Tahom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50033FF-FBBF-4967-9E9E-A709C82453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5125" name="Picture 15" descr="Logo NPW mit SH rgb_pfad Kopi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6227763"/>
            <a:ext cx="11525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5475" y="6381750"/>
            <a:ext cx="6178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831">
                <a:solidFill>
                  <a:srgbClr val="000000"/>
                </a:solidFill>
                <a:latin typeface="Tahom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de-DE"/>
              <a:t>LKN-SH  |  Nationalparkverwaltung  | DNT 28.09.2018</a:t>
            </a:r>
          </a:p>
        </p:txBody>
      </p:sp>
      <p:sp>
        <p:nvSpPr>
          <p:cNvPr id="1031" name="Line 19"/>
          <p:cNvSpPr>
            <a:spLocks noChangeShapeType="1"/>
          </p:cNvSpPr>
          <p:nvPr/>
        </p:nvSpPr>
        <p:spPr bwMode="auto">
          <a:xfrm>
            <a:off x="1403350" y="6184900"/>
            <a:ext cx="7269163" cy="0"/>
          </a:xfrm>
          <a:prstGeom prst="line">
            <a:avLst/>
          </a:prstGeom>
          <a:noFill/>
          <a:ln w="12700">
            <a:solidFill>
              <a:srgbClr val="006D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 sz="2215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128" name="Picture 23" descr="LKN-wellen-HKS-44-RZ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165850"/>
            <a:ext cx="71913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Grafik 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6184900"/>
            <a:ext cx="12763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2" descr="G:\FB_32\323_transfer\Logo UNESCO WH\UNESCO WH Logo dt.jpg"/>
          <p:cNvPicPr>
            <a:picLocks noChangeAspect="1" noChangeArrowheads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6235700"/>
            <a:ext cx="903287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84" r:id="rId1"/>
    <p:sldLayoutId id="2147486485" r:id="rId2"/>
    <p:sldLayoutId id="2147486486" r:id="rId3"/>
    <p:sldLayoutId id="2147486487" r:id="rId4"/>
    <p:sldLayoutId id="2147486488" r:id="rId5"/>
    <p:sldLayoutId id="2147486489" r:id="rId6"/>
    <p:sldLayoutId id="2147486490" r:id="rId7"/>
    <p:sldLayoutId id="2147486491" r:id="rId8"/>
    <p:sldLayoutId id="2147486492" r:id="rId9"/>
    <p:sldLayoutId id="2147486493" r:id="rId10"/>
    <p:sldLayoutId id="2147486494" r:id="rId11"/>
    <p:sldLayoutId id="2147486495" r:id="rId12"/>
    <p:sldLayoutId id="2147486496" r:id="rId13"/>
    <p:sldLayoutId id="2147486497" r:id="rId14"/>
    <p:sldLayoutId id="2147486498" r:id="rId15"/>
    <p:sldLayoutId id="2147486499" r:id="rId16"/>
    <p:sldLayoutId id="2147486500" r:id="rId17"/>
    <p:sldLayoutId id="2147486501" r:id="rId18"/>
    <p:sldLayoutId id="2147486502" r:id="rId19"/>
    <p:sldLayoutId id="2147486503" r:id="rId20"/>
    <p:sldLayoutId id="2147486504" r:id="rId2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defRPr sz="2500">
          <a:solidFill>
            <a:srgbClr val="7B84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defRPr sz="2500">
          <a:solidFill>
            <a:srgbClr val="7B8499"/>
          </a:solidFill>
          <a:latin typeface="Georgia" pitchFamily="18" charset="0"/>
          <a:ea typeface="ＭＳ Ｐゴシック" charset="-128"/>
        </a:defRPr>
      </a:lvl2pPr>
      <a:lvl3pPr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defRPr sz="2500">
          <a:solidFill>
            <a:srgbClr val="7B8499"/>
          </a:solidFill>
          <a:latin typeface="Georgia" pitchFamily="18" charset="0"/>
          <a:ea typeface="ＭＳ Ｐゴシック" charset="-128"/>
        </a:defRPr>
      </a:lvl3pPr>
      <a:lvl4pPr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defRPr sz="2500">
          <a:solidFill>
            <a:srgbClr val="7B8499"/>
          </a:solidFill>
          <a:latin typeface="Georgia" pitchFamily="18" charset="0"/>
          <a:ea typeface="ＭＳ Ｐゴシック" charset="-128"/>
        </a:defRPr>
      </a:lvl4pPr>
      <a:lvl5pPr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defRPr sz="2500">
          <a:solidFill>
            <a:srgbClr val="7B8499"/>
          </a:solidFill>
          <a:latin typeface="Georgia" pitchFamily="18" charset="0"/>
          <a:ea typeface="ＭＳ Ｐゴシック" charset="-128"/>
        </a:defRPr>
      </a:lvl5pPr>
      <a:lvl6pPr marL="422041" algn="l" rtl="0" fontAlgn="base">
        <a:lnSpc>
          <a:spcPct val="110000"/>
        </a:lnSpc>
        <a:spcBef>
          <a:spcPct val="50000"/>
        </a:spcBef>
        <a:spcAft>
          <a:spcPct val="0"/>
        </a:spcAft>
        <a:defRPr sz="2585">
          <a:solidFill>
            <a:srgbClr val="7B8499"/>
          </a:solidFill>
          <a:latin typeface="Georgia" pitchFamily="18" charset="0"/>
          <a:ea typeface="ＭＳ Ｐゴシック" charset="-128"/>
        </a:defRPr>
      </a:lvl6pPr>
      <a:lvl7pPr marL="844083" algn="l" rtl="0" fontAlgn="base">
        <a:lnSpc>
          <a:spcPct val="110000"/>
        </a:lnSpc>
        <a:spcBef>
          <a:spcPct val="50000"/>
        </a:spcBef>
        <a:spcAft>
          <a:spcPct val="0"/>
        </a:spcAft>
        <a:defRPr sz="2585">
          <a:solidFill>
            <a:srgbClr val="7B8499"/>
          </a:solidFill>
          <a:latin typeface="Georgia" pitchFamily="18" charset="0"/>
          <a:ea typeface="ＭＳ Ｐゴシック" charset="-128"/>
        </a:defRPr>
      </a:lvl7pPr>
      <a:lvl8pPr marL="1266124" algn="l" rtl="0" fontAlgn="base">
        <a:lnSpc>
          <a:spcPct val="110000"/>
        </a:lnSpc>
        <a:spcBef>
          <a:spcPct val="50000"/>
        </a:spcBef>
        <a:spcAft>
          <a:spcPct val="0"/>
        </a:spcAft>
        <a:defRPr sz="2585">
          <a:solidFill>
            <a:srgbClr val="7B8499"/>
          </a:solidFill>
          <a:latin typeface="Georgia" pitchFamily="18" charset="0"/>
          <a:ea typeface="ＭＳ Ｐゴシック" charset="-128"/>
        </a:defRPr>
      </a:lvl8pPr>
      <a:lvl9pPr marL="1688165" algn="l" rtl="0" fontAlgn="base">
        <a:lnSpc>
          <a:spcPct val="110000"/>
        </a:lnSpc>
        <a:spcBef>
          <a:spcPct val="50000"/>
        </a:spcBef>
        <a:spcAft>
          <a:spcPct val="0"/>
        </a:spcAft>
        <a:defRPr sz="2585">
          <a:solidFill>
            <a:srgbClr val="7B8499"/>
          </a:solidFill>
          <a:latin typeface="Georgia" pitchFamily="18" charset="0"/>
          <a:ea typeface="ＭＳ Ｐゴシック" charset="-128"/>
        </a:defRPr>
      </a:lvl9pPr>
    </p:titleStyle>
    <p:bodyStyle>
      <a:lvl1pPr marL="315913" indent="-315913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74625" indent="-173038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2pPr>
      <a:lvl3pPr marL="354013" indent="-176213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3pPr>
      <a:lvl4pPr marL="706438" indent="-184150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1062038" indent="-176213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5pPr>
      <a:lvl6pPr marL="1484472" indent="-177316" algn="l" rtl="0" fontAlgn="base">
        <a:lnSpc>
          <a:spcPct val="110000"/>
        </a:lnSpc>
        <a:spcBef>
          <a:spcPct val="50000"/>
        </a:spcBef>
        <a:spcAft>
          <a:spcPct val="0"/>
        </a:spcAft>
        <a:buChar char="–"/>
        <a:defRPr sz="1477">
          <a:solidFill>
            <a:schemeClr val="tx1"/>
          </a:solidFill>
          <a:latin typeface="+mn-lt"/>
          <a:ea typeface="+mn-ea"/>
        </a:defRPr>
      </a:lvl6pPr>
      <a:lvl7pPr marL="1906514" indent="-177316" algn="l" rtl="0" fontAlgn="base">
        <a:lnSpc>
          <a:spcPct val="110000"/>
        </a:lnSpc>
        <a:spcBef>
          <a:spcPct val="50000"/>
        </a:spcBef>
        <a:spcAft>
          <a:spcPct val="0"/>
        </a:spcAft>
        <a:buChar char="–"/>
        <a:defRPr sz="1477">
          <a:solidFill>
            <a:schemeClr val="tx1"/>
          </a:solidFill>
          <a:latin typeface="+mn-lt"/>
          <a:ea typeface="+mn-ea"/>
        </a:defRPr>
      </a:lvl7pPr>
      <a:lvl8pPr marL="2328555" indent="-177316" algn="l" rtl="0" fontAlgn="base">
        <a:lnSpc>
          <a:spcPct val="110000"/>
        </a:lnSpc>
        <a:spcBef>
          <a:spcPct val="50000"/>
        </a:spcBef>
        <a:spcAft>
          <a:spcPct val="0"/>
        </a:spcAft>
        <a:buChar char="–"/>
        <a:defRPr sz="1477">
          <a:solidFill>
            <a:schemeClr val="tx1"/>
          </a:solidFill>
          <a:latin typeface="+mn-lt"/>
          <a:ea typeface="+mn-ea"/>
        </a:defRPr>
      </a:lvl8pPr>
      <a:lvl9pPr marL="2750596" indent="-177316" algn="l" rtl="0" fontAlgn="base">
        <a:lnSpc>
          <a:spcPct val="110000"/>
        </a:lnSpc>
        <a:spcBef>
          <a:spcPct val="50000"/>
        </a:spcBef>
        <a:spcAft>
          <a:spcPct val="0"/>
        </a:spcAft>
        <a:buChar char="–"/>
        <a:defRPr sz="147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9.png"/><Relationship Id="rId5" Type="http://schemas.microsoft.com/office/2007/relationships/hdphoto" Target="../media/hdphoto1.wdp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0.png"/><Relationship Id="rId5" Type="http://schemas.microsoft.com/office/2007/relationships/hdphoto" Target="../media/hdphoto1.wdp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9.png"/><Relationship Id="rId5" Type="http://schemas.openxmlformats.org/officeDocument/2006/relationships/image" Target="../media/image15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s://www.waddensea-worldheritage.org/explorer" TargetMode="External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9.jpeg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emf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10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Freeform 3"/>
          <p:cNvSpPr>
            <a:spLocks/>
          </p:cNvSpPr>
          <p:nvPr/>
        </p:nvSpPr>
        <p:spPr bwMode="auto">
          <a:xfrm>
            <a:off x="-15875" y="3851275"/>
            <a:ext cx="9169400" cy="3022600"/>
          </a:xfrm>
          <a:custGeom>
            <a:avLst/>
            <a:gdLst>
              <a:gd name="T0" fmla="*/ 2147483646 w 5776"/>
              <a:gd name="T1" fmla="*/ 2147483646 h 1904"/>
              <a:gd name="T2" fmla="*/ 2147483646 w 5776"/>
              <a:gd name="T3" fmla="*/ 2147483646 h 1904"/>
              <a:gd name="T4" fmla="*/ 2147483646 w 5776"/>
              <a:gd name="T5" fmla="*/ 2147483646 h 1904"/>
              <a:gd name="T6" fmla="*/ 2147483646 w 5776"/>
              <a:gd name="T7" fmla="*/ 0 h 1904"/>
              <a:gd name="T8" fmla="*/ 2147483646 w 5776"/>
              <a:gd name="T9" fmla="*/ 2147483646 h 1904"/>
              <a:gd name="T10" fmla="*/ 2147483646 w 5776"/>
              <a:gd name="T11" fmla="*/ 2147483646 h 1904"/>
              <a:gd name="T12" fmla="*/ 0 w 5776"/>
              <a:gd name="T13" fmla="*/ 2147483646 h 1904"/>
              <a:gd name="T14" fmla="*/ 2147483646 w 5776"/>
              <a:gd name="T15" fmla="*/ 2147483646 h 19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76" h="1904">
                <a:moveTo>
                  <a:pt x="6" y="631"/>
                </a:moveTo>
                <a:lnTo>
                  <a:pt x="2521" y="629"/>
                </a:lnTo>
                <a:cubicBezTo>
                  <a:pt x="3210" y="599"/>
                  <a:pt x="3692" y="563"/>
                  <a:pt x="4123" y="456"/>
                </a:cubicBezTo>
                <a:cubicBezTo>
                  <a:pt x="4582" y="339"/>
                  <a:pt x="4651" y="160"/>
                  <a:pt x="4558" y="0"/>
                </a:cubicBezTo>
                <a:cubicBezTo>
                  <a:pt x="4945" y="32"/>
                  <a:pt x="5249" y="72"/>
                  <a:pt x="5775" y="331"/>
                </a:cubicBezTo>
                <a:cubicBezTo>
                  <a:pt x="5772" y="638"/>
                  <a:pt x="5776" y="1904"/>
                  <a:pt x="5772" y="1903"/>
                </a:cubicBezTo>
                <a:cubicBezTo>
                  <a:pt x="5774" y="1902"/>
                  <a:pt x="4" y="1898"/>
                  <a:pt x="0" y="1900"/>
                </a:cubicBezTo>
                <a:cubicBezTo>
                  <a:pt x="2" y="1898"/>
                  <a:pt x="6" y="631"/>
                  <a:pt x="6" y="631"/>
                </a:cubicBezTo>
                <a:close/>
              </a:path>
            </a:pathLst>
          </a:custGeom>
          <a:solidFill>
            <a:srgbClr val="4C5F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28" name="Rectangle 5"/>
          <p:cNvSpPr>
            <a:spLocks noGrp="1" noChangeArrowheads="1"/>
          </p:cNvSpPr>
          <p:nvPr>
            <p:ph sz="quarter" idx="4294967295"/>
          </p:nvPr>
        </p:nvSpPr>
        <p:spPr>
          <a:xfrm>
            <a:off x="454025" y="4926013"/>
            <a:ext cx="8392108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ts val="3500"/>
              </a:lnSpc>
              <a:spcAft>
                <a:spcPts val="1200"/>
              </a:spcAft>
            </a:pPr>
            <a:r>
              <a:rPr lang="de-DE" altLang="de-DE" sz="10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NG ST Meeting| 23. SEPTEMBER 2021 | BÜSUM | </a:t>
            </a:r>
            <a:r>
              <a:rPr lang="de-DE" altLang="de-DE" sz="2300" dirty="0" smtClean="0">
                <a:solidFill>
                  <a:schemeClr val="bg1"/>
                </a:solidFill>
              </a:rPr>
              <a:t/>
            </a:r>
            <a:br>
              <a:rPr lang="de-DE" altLang="de-DE" sz="2300" dirty="0" smtClean="0">
                <a:solidFill>
                  <a:schemeClr val="bg1"/>
                </a:solidFill>
              </a:rPr>
            </a:br>
            <a:r>
              <a:rPr lang="de-DE" altLang="de-DE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de-DE" altLang="de-DE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altLang="de-DE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rojects</a:t>
            </a:r>
            <a:r>
              <a:rPr lang="de-DE" altLang="de-DE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altLang="de-DE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altLang="de-DE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ctivities</a:t>
            </a:r>
            <a:r>
              <a:rPr lang="de-DE" altLang="de-DE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Schleswig-Holstein</a:t>
            </a:r>
            <a:endParaRPr lang="de-DE" altLang="de-DE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829" name="Picture 6" descr="Logo NPW mit SH neg rgb_pfad Kop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5910263"/>
            <a:ext cx="19113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908675"/>
            <a:ext cx="12319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8" descr="wswh_logo_de_whi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053138"/>
            <a:ext cx="13493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Text Box 5"/>
          <p:cNvSpPr txBox="1">
            <a:spLocks noChangeArrowheads="1"/>
          </p:cNvSpPr>
          <p:nvPr/>
        </p:nvSpPr>
        <p:spPr bwMode="auto">
          <a:xfrm>
            <a:off x="4716015" y="105554"/>
            <a:ext cx="3995004" cy="577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de-DE" sz="2215" b="0" i="0" u="none" strike="noStrike" kern="1200" cap="none" spc="0" normalizeH="0" baseline="0" noProof="0" dirty="0">
              <a:ln>
                <a:noFill/>
              </a:ln>
              <a:solidFill>
                <a:srgbClr val="4C5F7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46" b="0" i="0" u="sng" strike="noStrike" kern="1200" cap="none" spc="0" normalizeH="0" baseline="0" noProof="0" dirty="0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Study </a:t>
            </a:r>
            <a:endParaRPr kumimoji="0" lang="de-DE" sz="1846" b="0" i="0" u="sng" strike="noStrike" kern="1200" cap="none" spc="0" normalizeH="0" baseline="0" noProof="0" dirty="0">
              <a:ln>
                <a:noFill/>
              </a:ln>
              <a:solidFill>
                <a:srgbClr val="4C5F73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46" b="0" i="1" u="none" strike="noStrike" kern="1200" cap="none" spc="0" normalizeH="0" baseline="0" noProof="0" dirty="0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Regional-</a:t>
            </a:r>
            <a:r>
              <a:rPr kumimoji="0" lang="de-DE" sz="1846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economic</a:t>
            </a:r>
            <a:endParaRPr kumimoji="0" lang="de-DE" sz="1846" b="0" i="1" u="none" strike="noStrike" kern="1200" cap="none" spc="0" normalizeH="0" baseline="0" noProof="0" dirty="0">
              <a:ln>
                <a:noFill/>
              </a:ln>
              <a:solidFill>
                <a:srgbClr val="4C5F73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46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effects</a:t>
            </a:r>
            <a:r>
              <a:rPr kumimoji="0" lang="de-DE" sz="1846" b="0" i="1" u="none" strike="noStrike" kern="1200" cap="none" spc="0" normalizeH="0" baseline="0" noProof="0" dirty="0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kumimoji="0" lang="de-DE" sz="1846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of</a:t>
            </a:r>
            <a:r>
              <a:rPr kumimoji="0" lang="de-DE" sz="1846" b="0" i="1" u="none" strike="noStrike" kern="1200" cap="none" spc="0" normalizeH="0" baseline="0" noProof="0" dirty="0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National Park Tourism in </a:t>
            </a:r>
            <a:br>
              <a:rPr kumimoji="0" lang="de-DE" sz="1846" b="0" i="1" u="none" strike="noStrike" kern="1200" cap="none" spc="0" normalizeH="0" baseline="0" noProof="0" dirty="0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</a:br>
            <a:r>
              <a:rPr kumimoji="0" lang="de-DE" sz="1846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the</a:t>
            </a:r>
            <a:r>
              <a:rPr kumimoji="0" lang="de-DE" sz="1846" b="0" i="1" u="none" strike="noStrike" kern="1200" cap="none" spc="0" normalizeH="0" baseline="0" noProof="0" dirty="0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Schleswig-Holstein</a:t>
            </a:r>
            <a:r>
              <a:rPr kumimoji="0" lang="de-DE" sz="1846" b="0" i="1" u="none" strike="noStrike" kern="1200" cap="none" spc="0" normalizeH="0" noProof="0" dirty="0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kumimoji="0" lang="de-DE" sz="1846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Wadden</a:t>
            </a:r>
            <a:r>
              <a:rPr kumimoji="0" lang="de-DE" sz="1846" b="0" i="1" u="none" strike="noStrike" kern="1200" cap="none" spc="0" normalizeH="0" baseline="0" noProof="0" dirty="0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kumimoji="0" lang="de-DE" sz="1846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Sea</a:t>
            </a:r>
            <a:r>
              <a:rPr kumimoji="0" lang="de-DE" sz="1846" b="0" i="1" u="none" strike="noStrike" kern="1200" cap="none" spc="0" normalizeH="0" baseline="0" noProof="0" dirty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/>
            </a:r>
            <a:br>
              <a:rPr kumimoji="0" lang="de-DE" sz="1846" b="0" i="1" u="none" strike="noStrike" kern="1200" cap="none" spc="0" normalizeH="0" baseline="0" noProof="0" dirty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</a:br>
            <a:r>
              <a:rPr kumimoji="0" lang="de-DE" sz="1846" b="0" i="0" u="none" strike="noStrike" kern="1200" cap="none" spc="0" normalizeH="0" baseline="0" noProof="0" dirty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(Job, H. et al., 2013)</a:t>
            </a:r>
          </a:p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215" b="0" i="0" u="none" strike="noStrike" kern="1200" cap="none" spc="0" normalizeH="0" baseline="0" noProof="0" dirty="0">
              <a:ln>
                <a:noFill/>
              </a:ln>
              <a:solidFill>
                <a:srgbClr val="4C5F7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de-DE" sz="1662" b="0" i="0" u="none" strike="noStrike" kern="1200" cap="none" spc="0" normalizeH="0" baseline="0" noProof="0" dirty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sz="1662" b="0" i="0" u="none" strike="noStrike" kern="1200" cap="none" spc="0" normalizeH="0" baseline="0" noProof="0" dirty="0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National Park </a:t>
            </a:r>
            <a:r>
              <a:rPr kumimoji="0" lang="de-DE" sz="1662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Tourists</a:t>
            </a:r>
            <a:r>
              <a:rPr kumimoji="0" lang="de-DE" sz="1662" b="0" i="0" u="none" strike="noStrike" kern="1200" cap="none" spc="0" normalizeH="0" noProof="0" dirty="0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sz="1662" b="0" i="0" u="none" strike="noStrike" kern="1200" cap="none" spc="0" normalizeH="0" baseline="0" noProof="0" dirty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de-DE" sz="1662" b="0" i="0" u="none" strike="noStrike" kern="1200" cap="none" spc="0" normalizeH="0" baseline="0" noProof="0" dirty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de-DE" sz="1662" b="0" i="0" u="none" strike="noStrike" kern="1200" cap="none" spc="0" normalizeH="0" baseline="0" noProof="0" dirty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de-DE" sz="1662" b="0" i="0" u="none" strike="noStrike" kern="1200" cap="none" spc="0" normalizeH="0" baseline="0" noProof="0" dirty="0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(in</a:t>
            </a:r>
            <a:r>
              <a:rPr kumimoji="0" lang="de-DE" sz="1662" b="0" i="0" u="none" strike="noStrike" kern="1200" cap="none" spc="0" normalizeH="0" noProof="0" dirty="0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sz="1662" b="0" i="0" u="none" strike="noStrike" kern="1200" cap="none" spc="0" normalizeH="0" noProof="0" dirty="0" err="1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de-DE" sz="1662" b="0" i="0" u="none" strike="noStrike" kern="1200" cap="none" spc="0" normalizeH="0" noProof="0" dirty="0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sz="1662" b="0" i="0" u="none" strike="noStrike" kern="1200" cap="none" spc="0" normalizeH="0" noProof="0" dirty="0" err="1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narrow</a:t>
            </a:r>
            <a:r>
              <a:rPr kumimoji="0" lang="de-DE" sz="1662" b="0" i="0" u="none" strike="noStrike" kern="1200" cap="none" spc="0" normalizeH="0" noProof="0" dirty="0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sense)</a:t>
            </a:r>
            <a:r>
              <a:rPr kumimoji="0" lang="de-DE" sz="1662" b="0" i="0" u="none" strike="noStrike" kern="1200" cap="none" spc="0" normalizeH="0" baseline="0" noProof="0" dirty="0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de-DE" sz="1662" b="0" i="0" u="none" strike="noStrike" kern="1200" cap="none" spc="0" normalizeH="0" baseline="0" noProof="0" dirty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17,1 %</a:t>
            </a:r>
          </a:p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de-DE" sz="1662" b="0" i="0" u="none" strike="noStrike" kern="1200" cap="none" spc="0" normalizeH="0" baseline="0" noProof="0" dirty="0">
              <a:ln>
                <a:noFill/>
              </a:ln>
              <a:solidFill>
                <a:srgbClr val="4C5F7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de-DE" sz="1662" b="0" i="0" u="none" strike="noStrike" kern="1200" cap="none" spc="0" normalizeH="0" baseline="0" noProof="0" dirty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kumimoji="0" lang="de-DE" sz="1662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generate</a:t>
            </a:r>
            <a:r>
              <a:rPr kumimoji="0" lang="de-DE" sz="1662" b="0" i="0" u="none" strike="noStrike" kern="1200" cap="none" spc="0" normalizeH="0" noProof="0" dirty="0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sz="1662" b="0" i="0" u="none" strike="noStrike" kern="1200" cap="none" spc="0" normalizeH="0" baseline="0" noProof="0" dirty="0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regional </a:t>
            </a:r>
            <a:r>
              <a:rPr kumimoji="0" lang="de-DE" sz="1662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added</a:t>
            </a:r>
            <a:r>
              <a:rPr kumimoji="0" lang="de-DE" sz="1662" b="0" i="0" u="none" strike="noStrike" kern="1200" cap="none" spc="0" normalizeH="0" baseline="0" noProof="0" dirty="0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sz="1662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kumimoji="0" lang="de-DE" sz="1662" b="0" i="0" u="none" strike="noStrike" kern="1200" cap="none" spc="0" normalizeH="0" baseline="0" noProof="0" dirty="0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sz="1662" b="0" i="0" u="none" strike="noStrike" kern="1200" cap="none" spc="0" normalizeH="0" baseline="0" noProof="0" dirty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de-DE" sz="1662" b="0" i="0" u="none" strike="noStrike" kern="1200" cap="none" spc="0" normalizeH="0" baseline="0" noProof="0" dirty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de-DE" sz="1662" b="0" i="0" u="none" strike="noStrike" kern="1200" cap="none" spc="0" normalizeH="0" baseline="0" noProof="0" dirty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de-DE" sz="1662" b="0" i="0" u="none" strike="noStrike" kern="1200" cap="none" spc="0" normalizeH="0" baseline="0" noProof="0" dirty="0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de-DE" sz="1662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kumimoji="0" lang="de-DE" sz="1662" b="0" i="0" u="none" strike="noStrike" kern="1200" cap="none" spc="0" normalizeH="0" baseline="0" noProof="0" dirty="0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de-DE" sz="1662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  <a:r>
              <a:rPr kumimoji="0" lang="de-DE" sz="1662" b="0" i="0" u="none" strike="noStrike" kern="1200" cap="none" spc="0" normalizeH="0" baseline="0" noProof="0" dirty="0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kumimoji="0" lang="de-DE" sz="1662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de-DE" sz="1662" b="0" i="0" u="none" strike="noStrike" kern="1200" cap="none" spc="0" normalizeH="0" baseline="0" noProof="0" dirty="0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89 </a:t>
            </a:r>
            <a:r>
              <a:rPr kumimoji="0" lang="de-DE" sz="1662" b="0" i="0" u="none" strike="noStrike" kern="1200" cap="none" spc="0" normalizeH="0" baseline="0" noProof="0" dirty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Mio. </a:t>
            </a:r>
            <a:r>
              <a:rPr kumimoji="0" lang="de-DE" sz="1662" b="0" i="0" u="none" strike="noStrike" kern="1200" cap="none" spc="0" normalizeH="0" baseline="0" noProof="0" dirty="0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Euro</a:t>
            </a:r>
            <a:endParaRPr kumimoji="0" lang="de-DE" sz="1662" b="0" i="0" u="none" strike="noStrike" kern="1200" cap="none" spc="0" normalizeH="0" baseline="0" noProof="0" dirty="0">
              <a:ln>
                <a:noFill/>
              </a:ln>
              <a:solidFill>
                <a:srgbClr val="4C5F7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de-DE" sz="1662" b="0" i="0" u="none" strike="noStrike" kern="1200" cap="none" spc="0" normalizeH="0" baseline="0" noProof="0" dirty="0">
              <a:ln>
                <a:noFill/>
              </a:ln>
              <a:solidFill>
                <a:srgbClr val="4C5F7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de-DE" sz="1662" b="0" i="0" u="none" strike="noStrike" kern="1200" cap="none" spc="0" normalizeH="0" baseline="0" noProof="0" dirty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kumimoji="0" lang="de-DE" sz="1662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corresponds</a:t>
            </a:r>
            <a:r>
              <a:rPr kumimoji="0" lang="de-DE" sz="1662" b="0" i="0" u="none" strike="noStrike" kern="1200" cap="none" spc="0" normalizeH="0" baseline="0" noProof="0" dirty="0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sz="1662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kumimoji="0" lang="de-DE" sz="1662" b="0" i="0" u="none" strike="noStrike" kern="1200" cap="none" spc="0" normalizeH="0" baseline="0" noProof="0" dirty="0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DE" sz="1662" dirty="0" err="1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</a:t>
            </a:r>
            <a:r>
              <a:rPr lang="de-DE" sz="1662" dirty="0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62" dirty="0" err="1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62" dirty="0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662" dirty="0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62" dirty="0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kumimoji="0" lang="de-DE" sz="1662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kumimoji="0" lang="de-DE" sz="1662" b="0" i="0" u="none" strike="noStrike" kern="1200" cap="none" spc="0" normalizeH="0" baseline="0" noProof="0" dirty="0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sz="1662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kumimoji="0" lang="de-DE" sz="1662" b="0" i="0" u="none" strike="noStrike" kern="1200" cap="none" spc="0" normalizeH="0" baseline="0" noProof="0" dirty="0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4.700 </a:t>
            </a:r>
            <a:r>
              <a:rPr kumimoji="0" lang="de-DE" sz="1662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  <a:r>
              <a:rPr lang="de-DE" sz="1662" dirty="0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-time </a:t>
            </a:r>
            <a:r>
              <a:rPr lang="de-DE" sz="1662" dirty="0" err="1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</a:t>
            </a:r>
            <a:endParaRPr kumimoji="0" lang="de-DE" sz="1662" b="0" i="0" u="none" strike="noStrike" kern="1200" cap="none" spc="0" normalizeH="0" baseline="0" noProof="0" dirty="0">
              <a:ln>
                <a:noFill/>
              </a:ln>
              <a:solidFill>
                <a:srgbClr val="4C5F7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de-DE" sz="1662" b="0" i="0" u="none" strike="noStrike" kern="1200" cap="none" spc="0" normalizeH="0" baseline="0" noProof="0" dirty="0">
              <a:ln>
                <a:noFill/>
              </a:ln>
              <a:solidFill>
                <a:srgbClr val="4C5F7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62" b="0" i="0" u="none" strike="noStrike" kern="1200" cap="none" spc="0" normalizeH="0" baseline="0" noProof="0" dirty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kumimoji="0" lang="de-DE" sz="1662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kumimoji="0" lang="de-DE" sz="1662" b="0" i="0" u="none" strike="noStrike" kern="1200" cap="none" spc="0" normalizeH="0" noProof="0" dirty="0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sz="1662" b="0" i="0" u="none" strike="noStrike" kern="1200" cap="none" spc="0" normalizeH="0" noProof="0" dirty="0" err="1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kumimoji="0" lang="de-DE" sz="1662" b="0" i="0" u="none" strike="noStrike" kern="1200" cap="none" spc="0" normalizeH="0" noProof="0" dirty="0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regional </a:t>
            </a:r>
            <a:r>
              <a:rPr kumimoji="0" lang="de-DE" sz="1662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r>
              <a:rPr kumimoji="0" lang="de-DE" sz="1662" b="0" i="0" u="none" strike="noStrike" kern="1200" cap="none" spc="0" normalizeH="0" baseline="0" noProof="0" dirty="0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sz="1662" b="0" i="0" u="none" strike="noStrike" kern="1200" cap="none" spc="0" normalizeH="0" baseline="0" noProof="0" dirty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de-DE" sz="1662" b="0" i="0" u="none" strike="noStrike" kern="1200" cap="none" spc="0" normalizeH="0" baseline="0" noProof="0" dirty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de-DE" sz="1662" b="0" i="0" u="none" strike="noStrike" kern="1200" cap="none" spc="0" normalizeH="0" baseline="0" noProof="0" dirty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kumimoji="0" lang="de-DE" sz="1662" b="0" i="0" u="none" strike="noStrike" kern="1200" cap="none" spc="0" normalizeH="0" baseline="0" noProof="0" dirty="0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kumimoji="0" lang="de-DE" sz="1662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kumimoji="0" lang="de-DE" sz="1662" b="0" i="0" u="none" strike="noStrike" kern="1200" cap="none" spc="0" normalizeH="0" noProof="0" dirty="0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sz="1662" b="0" i="0" u="none" strike="noStrike" kern="1200" cap="none" spc="0" normalizeH="0" noProof="0" dirty="0" err="1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kumimoji="0" lang="de-DE" sz="1662" b="0" i="0" u="none" strike="noStrike" kern="1200" cap="none" spc="0" normalizeH="0" baseline="0" noProof="0" dirty="0" smtClean="0">
              <a:ln>
                <a:noFill/>
              </a:ln>
              <a:solidFill>
                <a:srgbClr val="4C5F7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62" b="0" i="0" u="none" strike="noStrike" kern="1200" cap="none" spc="0" normalizeH="0" baseline="0" noProof="0" dirty="0" smtClean="0">
              <a:ln>
                <a:noFill/>
              </a:ln>
              <a:solidFill>
                <a:srgbClr val="4C5F7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62" b="0" i="0" u="none" strike="noStrike" kern="1200" cap="none" spc="0" normalizeH="0" baseline="0" noProof="0" dirty="0">
              <a:ln>
                <a:noFill/>
              </a:ln>
              <a:solidFill>
                <a:srgbClr val="4C5F7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62" b="1" i="0" u="none" strike="noStrike" kern="1200" cap="none" spc="0" normalizeH="0" baseline="0" noProof="0" dirty="0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2021/22: </a:t>
            </a:r>
            <a:r>
              <a:rPr kumimoji="0" lang="de-DE" sz="1662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Repeating</a:t>
            </a:r>
            <a:r>
              <a:rPr kumimoji="0" lang="de-DE" sz="1662" b="1" i="0" u="none" strike="noStrike" kern="1200" cap="none" spc="0" normalizeH="0" baseline="0" noProof="0" dirty="0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sz="1662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de-DE" sz="1662" b="1" i="0" u="none" strike="noStrike" kern="1200" cap="none" spc="0" normalizeH="0" baseline="0" noProof="0" dirty="0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sz="1662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kumimoji="0" lang="de-DE" sz="1662" b="1" i="0" u="none" strike="noStrike" kern="1200" cap="none" spc="0" normalizeH="0" baseline="0" noProof="0" dirty="0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kumimoji="0" lang="de-DE" sz="1662" b="1" i="0" u="none" strike="noStrike" kern="1200" cap="none" spc="0" normalizeH="0" baseline="0" noProof="0" dirty="0">
              <a:ln>
                <a:noFill/>
              </a:ln>
              <a:solidFill>
                <a:srgbClr val="4C5F7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00" y="1156344"/>
            <a:ext cx="3048000" cy="1873817"/>
          </a:xfrm>
          <a:prstGeom prst="rect">
            <a:avLst/>
          </a:prstGeom>
        </p:spPr>
      </p:pic>
      <p:sp>
        <p:nvSpPr>
          <p:cNvPr id="4" name="Pfeil nach rechts 3"/>
          <p:cNvSpPr/>
          <p:nvPr/>
        </p:nvSpPr>
        <p:spPr bwMode="auto">
          <a:xfrm>
            <a:off x="4578360" y="4564007"/>
            <a:ext cx="489204" cy="447353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21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851" y="3229623"/>
            <a:ext cx="3076075" cy="253222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"/>
          <a:stretch/>
        </p:blipFill>
        <p:spPr bwMode="auto">
          <a:xfrm>
            <a:off x="771016" y="437922"/>
            <a:ext cx="3699168" cy="532391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45188" y="5727586"/>
            <a:ext cx="2504212" cy="234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Aus: Job, H. et al. (2016),  </a:t>
            </a:r>
            <a:r>
              <a:rPr kumimoji="0" lang="de-DE" sz="92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BfN</a:t>
            </a:r>
            <a:r>
              <a:rPr kumimoji="0" lang="de-DE" sz="9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-Skripten 431</a:t>
            </a:r>
          </a:p>
        </p:txBody>
      </p:sp>
      <p:pic>
        <p:nvPicPr>
          <p:cNvPr id="8" name="Grafik 1" descr="Beschreibung: Logo Würzbur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9032" y="437922"/>
            <a:ext cx="1340065" cy="53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625475" y="6381750"/>
            <a:ext cx="6178550" cy="228600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de-DE" altLang="de-DE" sz="1000" dirty="0" smtClean="0">
                <a:solidFill>
                  <a:srgbClr val="000000"/>
                </a:solidFill>
                <a:latin typeface="Tahoma" panose="020B0604030504040204" pitchFamily="34" charset="0"/>
              </a:rPr>
              <a:t>LKN-SH  |  Nationalparkverwaltung  |</a:t>
            </a:r>
          </a:p>
        </p:txBody>
      </p:sp>
    </p:spTree>
    <p:extLst>
      <p:ext uri="{BB962C8B-B14F-4D97-AF65-F5344CB8AC3E}">
        <p14:creationId xmlns:p14="http://schemas.microsoft.com/office/powerpoint/2010/main" val="354125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Text Box 5"/>
          <p:cNvSpPr txBox="1">
            <a:spLocks noChangeArrowheads="1"/>
          </p:cNvSpPr>
          <p:nvPr/>
        </p:nvSpPr>
        <p:spPr bwMode="auto">
          <a:xfrm>
            <a:off x="3994055" y="554131"/>
            <a:ext cx="4722605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600" b="1" dirty="0" smtClean="0">
              <a:solidFill>
                <a:srgbClr val="4C5F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b="1" dirty="0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2021/22: </a:t>
            </a:r>
          </a:p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b="1" dirty="0" err="1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Repeating</a:t>
            </a:r>
            <a:r>
              <a:rPr lang="de-DE" sz="1600" b="1" dirty="0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b="1" dirty="0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de-DE" sz="1600" b="1" dirty="0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regional-</a:t>
            </a:r>
            <a:r>
              <a:rPr lang="de-DE" sz="1600" b="1" dirty="0" err="1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de-DE" sz="1600" b="1" dirty="0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de-DE" sz="1600" b="1" dirty="0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b="1" dirty="0" err="1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 b="1" dirty="0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particular</a:t>
            </a:r>
            <a:r>
              <a:rPr lang="de-DE" sz="1600" b="1" dirty="0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de-DE" sz="1600" b="1" dirty="0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600" b="1" dirty="0" err="1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b="1" dirty="0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  <a:r>
              <a:rPr lang="de-DE" sz="1600" b="1" dirty="0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b="1" dirty="0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tourists</a:t>
            </a:r>
            <a:r>
              <a:rPr lang="de-DE" sz="1600" b="1" dirty="0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b="1" dirty="0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b="1" dirty="0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</a:t>
            </a:r>
            <a:r>
              <a:rPr lang="de-DE" sz="1600" b="1" dirty="0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b="1" dirty="0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World </a:t>
            </a:r>
            <a:r>
              <a:rPr lang="de-DE" sz="1600" b="1" dirty="0" err="1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Heritage</a:t>
            </a:r>
            <a:r>
              <a:rPr lang="de-DE" sz="1600" b="1" dirty="0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600" b="1" dirty="0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de-DE" sz="1600" b="1" dirty="0" err="1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b="1" dirty="0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de-DE" sz="1600" b="1" dirty="0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1600" b="1" dirty="0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plays</a:t>
            </a:r>
            <a:r>
              <a:rPr lang="de-DE" sz="1600" b="1" dirty="0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de-DE" sz="1600" b="1" dirty="0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r>
              <a:rPr lang="de-DE" sz="1600" b="1" dirty="0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lang="de-DE" sz="1600" b="1" dirty="0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decisions</a:t>
            </a:r>
            <a:endParaRPr lang="de-DE" sz="1600" b="1" dirty="0" smtClean="0">
              <a:solidFill>
                <a:srgbClr val="4C5F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600" b="1" dirty="0" smtClean="0">
              <a:solidFill>
                <a:srgbClr val="4C5F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b="1" dirty="0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  <a:r>
              <a:rPr lang="de-DE" sz="1600" b="1" dirty="0" err="1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de-DE" sz="1600" b="1" dirty="0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b="1" dirty="0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Wadden </a:t>
            </a:r>
            <a:r>
              <a:rPr lang="de-DE" sz="1600" b="1" dirty="0" err="1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r>
              <a:rPr lang="de-DE" sz="1600" b="1" dirty="0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regions</a:t>
            </a:r>
            <a:r>
              <a:rPr lang="de-DE" sz="1600" b="1" dirty="0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b="1" dirty="0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de-DE" sz="1600" b="1" dirty="0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Saxony</a:t>
            </a:r>
            <a:r>
              <a:rPr lang="de-DE" sz="1600" b="1" dirty="0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b="1" dirty="0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 smtClean="0">
                <a:solidFill>
                  <a:srgbClr val="4C5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Schleswig-Holstein</a:t>
            </a:r>
          </a:p>
          <a:p>
            <a:pPr marL="342900" marR="0" lvl="0" indent="-34290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strike="noStrike" kern="1200" cap="none" spc="0" normalizeH="0" baseline="0" noProof="0" dirty="0" err="1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Countings</a:t>
            </a:r>
            <a:r>
              <a:rPr kumimoji="0" lang="de-DE" sz="1600" b="0" i="0" strike="noStrike" kern="1200" cap="none" spc="0" normalizeH="0" baseline="0" noProof="0" dirty="0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, face-</a:t>
            </a:r>
            <a:r>
              <a:rPr kumimoji="0" lang="de-DE" sz="1600" b="0" i="0" strike="noStrike" kern="1200" cap="none" spc="0" normalizeH="0" baseline="0" noProof="0" dirty="0" err="1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to</a:t>
            </a:r>
            <a:r>
              <a:rPr kumimoji="0" lang="de-DE" sz="1600" b="0" i="0" strike="noStrike" kern="1200" cap="none" spc="0" normalizeH="0" baseline="0" noProof="0" dirty="0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-face </a:t>
            </a:r>
            <a:r>
              <a:rPr kumimoji="0" lang="de-DE" sz="1600" b="0" i="0" strike="noStrike" kern="1200" cap="none" spc="0" normalizeH="0" baseline="0" noProof="0" dirty="0" err="1" smtClean="0">
                <a:ln>
                  <a:noFill/>
                </a:ln>
                <a:solidFill>
                  <a:srgbClr val="4C5F7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interviews</a:t>
            </a:r>
            <a:endParaRPr kumimoji="0" lang="de-DE" sz="1600" b="0" i="0" strike="noStrike" kern="1200" cap="none" spc="0" normalizeH="0" baseline="0" noProof="0" dirty="0" smtClean="0">
              <a:ln>
                <a:noFill/>
              </a:ln>
              <a:solidFill>
                <a:srgbClr val="4C5F73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342900" marR="0" lvl="0" indent="-34290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600" dirty="0" smtClean="0">
                <a:solidFill>
                  <a:srgbClr val="4C5F73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14 Locations </a:t>
            </a:r>
            <a:r>
              <a:rPr lang="de-DE" sz="1600" dirty="0" err="1" smtClean="0">
                <a:solidFill>
                  <a:srgbClr val="4C5F73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along</a:t>
            </a:r>
            <a:r>
              <a:rPr lang="de-DE" sz="1600" dirty="0" smtClean="0">
                <a:solidFill>
                  <a:srgbClr val="4C5F73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National Park SH</a:t>
            </a:r>
          </a:p>
          <a:p>
            <a:pPr marL="342900" marR="0" lvl="0" indent="-34290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600" dirty="0" smtClean="0">
                <a:solidFill>
                  <a:srgbClr val="4C5F73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All </a:t>
            </a:r>
            <a:r>
              <a:rPr lang="de-DE" sz="1600" dirty="0" err="1" smtClean="0">
                <a:solidFill>
                  <a:srgbClr val="4C5F73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seasons</a:t>
            </a:r>
            <a:endParaRPr kumimoji="0" lang="de-DE" sz="1846" b="0" i="0" strike="noStrike" kern="1200" cap="none" spc="0" normalizeH="0" baseline="0" noProof="0" dirty="0" smtClean="0">
              <a:ln>
                <a:noFill/>
              </a:ln>
              <a:solidFill>
                <a:srgbClr val="4C5F73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00" y="1156344"/>
            <a:ext cx="3048000" cy="187381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876" y="994009"/>
            <a:ext cx="3140024" cy="2584864"/>
          </a:xfrm>
          <a:prstGeom prst="rect">
            <a:avLst/>
          </a:prstGeom>
        </p:spPr>
      </p:pic>
      <p:pic>
        <p:nvPicPr>
          <p:cNvPr id="8" name="Grafik 1" descr="Beschreibung: Logo Würzbur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1077" y="442739"/>
            <a:ext cx="1340065" cy="53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491" y="4865454"/>
            <a:ext cx="8097169" cy="110256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491" y="4209268"/>
            <a:ext cx="8076101" cy="646088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91756" y="3786410"/>
            <a:ext cx="2638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Extract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questionnaire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625475" y="6381750"/>
            <a:ext cx="6178550" cy="228600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de-DE" altLang="de-DE" sz="1000" dirty="0" smtClean="0">
                <a:solidFill>
                  <a:srgbClr val="000000"/>
                </a:solidFill>
                <a:latin typeface="Tahoma" panose="020B0604030504040204" pitchFamily="34" charset="0"/>
              </a:rPr>
              <a:t>LKN-SH  |  Nationalparkverwaltung  |</a:t>
            </a:r>
          </a:p>
        </p:txBody>
      </p:sp>
    </p:spTree>
    <p:extLst>
      <p:ext uri="{BB962C8B-B14F-4D97-AF65-F5344CB8AC3E}">
        <p14:creationId xmlns:p14="http://schemas.microsoft.com/office/powerpoint/2010/main" val="168777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54" y="1973152"/>
            <a:ext cx="2462860" cy="347927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8866">
            <a:off x="2992396" y="1801609"/>
            <a:ext cx="2638722" cy="38223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3564" y="2636912"/>
            <a:ext cx="2905463" cy="278569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" name="Textfeld 8"/>
          <p:cNvSpPr txBox="1"/>
          <p:nvPr/>
        </p:nvSpPr>
        <p:spPr>
          <a:xfrm>
            <a:off x="332054" y="487246"/>
            <a:ext cx="81283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i="0" u="none" strike="noStrike" kern="1200" cap="none" spc="0" normalizeH="0" dirty="0" smtClean="0">
                <a:ln>
                  <a:noFill/>
                </a:ln>
                <a:solidFill>
                  <a:srgbClr val="808094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The </a:t>
            </a:r>
            <a:r>
              <a:rPr kumimoji="0" lang="de-DE" sz="2600" b="1" i="0" u="none" strike="noStrike" kern="1200" cap="none" spc="0" normalizeH="0" dirty="0" smtClean="0">
                <a:ln>
                  <a:noFill/>
                </a:ln>
                <a:solidFill>
                  <a:srgbClr val="808094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trilateral </a:t>
            </a:r>
            <a:r>
              <a:rPr kumimoji="0" lang="de-DE" sz="2600" b="1" i="0" u="none" strike="noStrike" kern="1200" cap="none" spc="0" normalizeH="0" dirty="0" err="1" smtClean="0">
                <a:ln>
                  <a:noFill/>
                </a:ln>
                <a:solidFill>
                  <a:srgbClr val="808094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visitor</a:t>
            </a:r>
            <a:r>
              <a:rPr kumimoji="0" lang="de-DE" sz="2600" b="1" i="0" u="none" strike="noStrike" kern="1200" cap="none" spc="0" normalizeH="0" dirty="0" smtClean="0">
                <a:ln>
                  <a:noFill/>
                </a:ln>
                <a:solidFill>
                  <a:srgbClr val="808094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 </a:t>
            </a:r>
            <a:r>
              <a:rPr kumimoji="0" lang="de-DE" sz="2600" b="1" i="0" u="none" strike="noStrike" kern="1200" cap="none" spc="0" normalizeH="0" dirty="0" err="1" smtClean="0">
                <a:ln>
                  <a:noFill/>
                </a:ln>
                <a:solidFill>
                  <a:srgbClr val="808094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survey</a:t>
            </a:r>
            <a:r>
              <a:rPr kumimoji="0" lang="de-DE" sz="2600" b="1" i="0" u="none" strike="noStrike" kern="1200" cap="none" spc="0" normalizeH="0" dirty="0" smtClean="0">
                <a:ln>
                  <a:noFill/>
                </a:ln>
                <a:solidFill>
                  <a:srgbClr val="808094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 </a:t>
            </a:r>
            <a:r>
              <a:rPr kumimoji="0" lang="de-DE" sz="2600" i="0" u="none" strike="noStrike" kern="1200" cap="none" spc="0" normalizeH="0" dirty="0" smtClean="0">
                <a:ln>
                  <a:noFill/>
                </a:ln>
                <a:solidFill>
                  <a:srgbClr val="808094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in DK, D, NL </a:t>
            </a:r>
            <a:endParaRPr kumimoji="0" lang="de-DE" sz="2600" i="0" u="none" strike="noStrike" kern="1200" cap="none" spc="0" normalizeH="0" baseline="0" dirty="0">
              <a:ln>
                <a:noFill/>
              </a:ln>
              <a:solidFill>
                <a:srgbClr val="808094"/>
              </a:solidFill>
              <a:effectLst/>
              <a:uLnTx/>
              <a:uFillTx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7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625475" y="6381750"/>
            <a:ext cx="6178550" cy="228600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de-DE" altLang="de-DE" sz="1000" dirty="0" smtClean="0">
                <a:solidFill>
                  <a:srgbClr val="000000"/>
                </a:solidFill>
                <a:latin typeface="Tahoma" panose="020B0604030504040204" pitchFamily="34" charset="0"/>
              </a:rPr>
              <a:t>LKN-SH  |  Nationalparkverwaltung  |</a:t>
            </a:r>
          </a:p>
        </p:txBody>
      </p:sp>
    </p:spTree>
    <p:extLst>
      <p:ext uri="{BB962C8B-B14F-4D97-AF65-F5344CB8AC3E}">
        <p14:creationId xmlns:p14="http://schemas.microsoft.com/office/powerpoint/2010/main" val="182232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000" smtClean="0">
                <a:solidFill>
                  <a:srgbClr val="000000"/>
                </a:solidFill>
                <a:latin typeface="Tahoma" panose="020B0604030504040204" pitchFamily="34" charset="0"/>
              </a:rPr>
              <a:t>LKN-SH  |  Nationalparkverwaltung  |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76100" y="504128"/>
            <a:ext cx="81283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i="0" u="none" strike="noStrike" kern="1200" cap="none" spc="0" normalizeH="0" dirty="0" smtClean="0">
                <a:ln>
                  <a:noFill/>
                </a:ln>
                <a:solidFill>
                  <a:srgbClr val="808094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The </a:t>
            </a:r>
            <a:r>
              <a:rPr kumimoji="0" lang="de-DE" sz="2600" b="1" i="0" u="none" strike="noStrike" kern="1200" cap="none" spc="0" normalizeH="0" dirty="0" smtClean="0">
                <a:ln>
                  <a:noFill/>
                </a:ln>
                <a:solidFill>
                  <a:srgbClr val="808094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trilateral </a:t>
            </a:r>
            <a:r>
              <a:rPr kumimoji="0" lang="de-DE" sz="2600" b="1" i="0" u="none" strike="noStrike" kern="1200" cap="none" spc="0" normalizeH="0" dirty="0" err="1" smtClean="0">
                <a:ln>
                  <a:noFill/>
                </a:ln>
                <a:solidFill>
                  <a:srgbClr val="808094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visitor</a:t>
            </a:r>
            <a:r>
              <a:rPr kumimoji="0" lang="de-DE" sz="2600" b="1" i="0" u="none" strike="noStrike" kern="1200" cap="none" spc="0" normalizeH="0" dirty="0" smtClean="0">
                <a:ln>
                  <a:noFill/>
                </a:ln>
                <a:solidFill>
                  <a:srgbClr val="808094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 </a:t>
            </a:r>
            <a:r>
              <a:rPr kumimoji="0" lang="de-DE" sz="2600" b="1" i="0" u="none" strike="noStrike" kern="1200" cap="none" spc="0" normalizeH="0" dirty="0" err="1" smtClean="0">
                <a:ln>
                  <a:noFill/>
                </a:ln>
                <a:solidFill>
                  <a:srgbClr val="808094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survey</a:t>
            </a:r>
            <a:r>
              <a:rPr kumimoji="0" lang="de-DE" sz="2600" b="1" i="0" u="none" strike="noStrike" kern="1200" cap="none" spc="0" normalizeH="0" dirty="0" smtClean="0">
                <a:ln>
                  <a:noFill/>
                </a:ln>
                <a:solidFill>
                  <a:srgbClr val="808094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 </a:t>
            </a:r>
            <a:r>
              <a:rPr kumimoji="0" lang="de-DE" sz="2600" i="0" u="none" strike="noStrike" kern="1200" cap="none" spc="0" normalizeH="0" dirty="0" smtClean="0">
                <a:ln>
                  <a:noFill/>
                </a:ln>
                <a:solidFill>
                  <a:srgbClr val="808094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in DK, D, NL </a:t>
            </a:r>
            <a:endParaRPr kumimoji="0" lang="de-DE" sz="2600" i="0" u="none" strike="noStrike" kern="1200" cap="none" spc="0" normalizeH="0" baseline="0" dirty="0">
              <a:ln>
                <a:noFill/>
              </a:ln>
              <a:solidFill>
                <a:srgbClr val="808094"/>
              </a:solidFill>
              <a:effectLst/>
              <a:uLnTx/>
              <a:uFillTx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67544" y="1303630"/>
            <a:ext cx="6073928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Start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of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survey</a:t>
            </a:r>
            <a:r>
              <a:rPr kumimoji="0" lang="de-DE" sz="1800" b="0" i="0" u="none" strike="noStrike" kern="120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 			</a:t>
            </a:r>
            <a:r>
              <a:rPr lang="de-DE" sz="1800" dirty="0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28</a:t>
            </a:r>
            <a:r>
              <a:rPr lang="de-DE" sz="1800" dirty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. Juni 2020</a:t>
            </a:r>
            <a:endParaRPr kumimoji="0" lang="de-DE" sz="1800" b="0" i="0" u="none" strike="noStrike" kern="1200" cap="none" spc="0" normalizeH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(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delayed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 due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to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the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800" noProof="0" dirty="0" err="1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pandemic</a:t>
            </a:r>
            <a:r>
              <a:rPr lang="de-DE" sz="1800" dirty="0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)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1800" b="1" dirty="0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End</a:t>
            </a:r>
            <a:r>
              <a:rPr lang="de-DE" sz="1800" dirty="0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of</a:t>
            </a:r>
            <a:r>
              <a:rPr lang="de-DE" sz="1800" dirty="0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 2020 </a:t>
            </a:r>
            <a:r>
              <a:rPr lang="de-DE" sz="1800" dirty="0" err="1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survey</a:t>
            </a:r>
            <a:r>
              <a:rPr lang="de-DE" sz="1800" dirty="0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period</a:t>
            </a:r>
            <a:r>
              <a:rPr lang="de-DE" sz="1800" dirty="0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		6. November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1800" b="1" dirty="0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Res</a:t>
            </a:r>
            <a:r>
              <a:rPr kumimoji="0" 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tart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 in spring 2021		1. April </a:t>
            </a:r>
            <a:r>
              <a:rPr kumimoji="0" lang="de-DE" sz="1800" b="0" i="0" u="none" strike="noStrike" kern="120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2021</a:t>
            </a: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End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of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survey</a:t>
            </a:r>
            <a:r>
              <a:rPr kumimoji="0" lang="de-DE" sz="1800" b="0" i="0" u="none" strike="noStrike" kern="120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 2021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		31. August 2021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439580"/>
              </p:ext>
            </p:extLst>
          </p:nvPr>
        </p:nvGraphicFramePr>
        <p:xfrm>
          <a:off x="625475" y="3182188"/>
          <a:ext cx="7114877" cy="266278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131371">
                  <a:extLst>
                    <a:ext uri="{9D8B030D-6E8A-4147-A177-3AD203B41FA5}">
                      <a16:colId xmlns:a16="http://schemas.microsoft.com/office/drawing/2014/main" val="3185296761"/>
                    </a:ext>
                  </a:extLst>
                </a:gridCol>
                <a:gridCol w="768130">
                  <a:extLst>
                    <a:ext uri="{9D8B030D-6E8A-4147-A177-3AD203B41FA5}">
                      <a16:colId xmlns:a16="http://schemas.microsoft.com/office/drawing/2014/main" val="1750130455"/>
                    </a:ext>
                  </a:extLst>
                </a:gridCol>
                <a:gridCol w="820947">
                  <a:extLst>
                    <a:ext uri="{9D8B030D-6E8A-4147-A177-3AD203B41FA5}">
                      <a16:colId xmlns:a16="http://schemas.microsoft.com/office/drawing/2014/main" val="971140454"/>
                    </a:ext>
                  </a:extLst>
                </a:gridCol>
                <a:gridCol w="820947">
                  <a:extLst>
                    <a:ext uri="{9D8B030D-6E8A-4147-A177-3AD203B41FA5}">
                      <a16:colId xmlns:a16="http://schemas.microsoft.com/office/drawing/2014/main" val="2390796503"/>
                    </a:ext>
                  </a:extLst>
                </a:gridCol>
                <a:gridCol w="758236">
                  <a:extLst>
                    <a:ext uri="{9D8B030D-6E8A-4147-A177-3AD203B41FA5}">
                      <a16:colId xmlns:a16="http://schemas.microsoft.com/office/drawing/2014/main" val="1655411982"/>
                    </a:ext>
                  </a:extLst>
                </a:gridCol>
                <a:gridCol w="815246">
                  <a:extLst>
                    <a:ext uri="{9D8B030D-6E8A-4147-A177-3AD203B41FA5}">
                      <a16:colId xmlns:a16="http://schemas.microsoft.com/office/drawing/2014/main" val="2884593781"/>
                    </a:ext>
                  </a:extLst>
                </a:gridCol>
              </a:tblGrid>
              <a:tr h="3908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LS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DK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NL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492559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Summer, </a:t>
                      </a: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paper-pencil 2020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622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794304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Autumn, </a:t>
                      </a: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paper-pencil 2020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422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406314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Spring &amp; </a:t>
                      </a: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summer 2021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496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110444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 (entire</a:t>
                      </a:r>
                      <a:r>
                        <a:rPr lang="en-GB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survey)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461</a:t>
                      </a:r>
                      <a:endParaRPr lang="de-D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1386257"/>
                  </a:ext>
                </a:extLst>
              </a:tr>
              <a:tr h="543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439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826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621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2.326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7351367"/>
                  </a:ext>
                </a:extLst>
              </a:tr>
            </a:tbl>
          </a:graphicData>
        </a:graphic>
      </p:graphicFrame>
      <p:pic>
        <p:nvPicPr>
          <p:cNvPr id="9" name="Grafik 8" descr="PROWAD-LINK-RGB-02-A-colou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472" y="1239162"/>
            <a:ext cx="2397760" cy="949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824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000" smtClean="0">
                <a:solidFill>
                  <a:srgbClr val="000000"/>
                </a:solidFill>
                <a:latin typeface="Tahoma" panose="020B0604030504040204" pitchFamily="34" charset="0"/>
              </a:rPr>
              <a:t>LKN-SH  |  Nationalparkverwaltung  |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39551" y="548680"/>
            <a:ext cx="81283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i="0" u="none" strike="noStrike" kern="1200" cap="none" spc="0" normalizeH="0" dirty="0" smtClean="0">
                <a:ln>
                  <a:noFill/>
                </a:ln>
                <a:solidFill>
                  <a:srgbClr val="808094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The </a:t>
            </a:r>
            <a:r>
              <a:rPr lang="de-DE" sz="2600" b="1" dirty="0" err="1" smtClean="0">
                <a:solidFill>
                  <a:srgbClr val="808094"/>
                </a:solidFill>
                <a:ea typeface="ＭＳ Ｐゴシック"/>
                <a:cs typeface="Arial" panose="020B0604020202020204" pitchFamily="34" charset="0"/>
              </a:rPr>
              <a:t>residents</a:t>
            </a:r>
            <a:r>
              <a:rPr lang="de-DE" sz="2600" b="1" dirty="0" smtClean="0">
                <a:solidFill>
                  <a:srgbClr val="808094"/>
                </a:solidFill>
                <a:ea typeface="ＭＳ Ｐゴシック"/>
                <a:cs typeface="Arial" panose="020B0604020202020204" pitchFamily="34" charset="0"/>
              </a:rPr>
              <a:t>‘</a:t>
            </a:r>
            <a:r>
              <a:rPr kumimoji="0" lang="de-DE" sz="2600" b="1" i="0" u="none" strike="noStrike" kern="1200" cap="none" spc="0" normalizeH="0" dirty="0" smtClean="0">
                <a:ln>
                  <a:noFill/>
                </a:ln>
                <a:solidFill>
                  <a:srgbClr val="808094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 </a:t>
            </a:r>
            <a:r>
              <a:rPr kumimoji="0" lang="de-DE" sz="2600" b="1" i="0" u="none" strike="noStrike" kern="1200" cap="none" spc="0" normalizeH="0" dirty="0" err="1" smtClean="0">
                <a:ln>
                  <a:noFill/>
                </a:ln>
                <a:solidFill>
                  <a:srgbClr val="808094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survey</a:t>
            </a:r>
            <a:r>
              <a:rPr kumimoji="0" lang="de-DE" sz="2600" b="1" i="0" u="none" strike="noStrike" kern="1200" cap="none" spc="0" normalizeH="0" dirty="0" smtClean="0">
                <a:ln>
                  <a:noFill/>
                </a:ln>
                <a:solidFill>
                  <a:srgbClr val="808094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 </a:t>
            </a:r>
            <a:r>
              <a:rPr kumimoji="0" lang="de-DE" sz="2600" i="0" u="none" strike="noStrike" kern="1200" cap="none" spc="0" normalizeH="0" dirty="0" smtClean="0">
                <a:ln>
                  <a:noFill/>
                </a:ln>
                <a:solidFill>
                  <a:srgbClr val="808094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i="0" u="none" strike="noStrike" kern="1200" cap="none" spc="0" normalizeH="0" dirty="0" err="1" smtClean="0">
                <a:ln>
                  <a:noFill/>
                </a:ln>
                <a:solidFill>
                  <a:srgbClr val="808094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Lower</a:t>
            </a:r>
            <a:r>
              <a:rPr kumimoji="0" lang="de-DE" sz="2600" i="0" u="none" strike="noStrike" kern="1200" cap="none" spc="0" normalizeH="0" dirty="0" smtClean="0">
                <a:ln>
                  <a:noFill/>
                </a:ln>
                <a:solidFill>
                  <a:srgbClr val="808094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 </a:t>
            </a:r>
            <a:r>
              <a:rPr kumimoji="0" lang="de-DE" sz="2600" i="0" u="none" strike="noStrike" kern="1200" cap="none" spc="0" normalizeH="0" dirty="0" err="1" smtClean="0">
                <a:ln>
                  <a:noFill/>
                </a:ln>
                <a:solidFill>
                  <a:srgbClr val="808094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Saxony</a:t>
            </a:r>
            <a:r>
              <a:rPr kumimoji="0" lang="de-DE" sz="2600" i="0" u="none" strike="noStrike" kern="1200" cap="none" spc="0" normalizeH="0" dirty="0" smtClean="0">
                <a:ln>
                  <a:noFill/>
                </a:ln>
                <a:solidFill>
                  <a:srgbClr val="808094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 &amp; Schleswig-Holstein</a:t>
            </a:r>
            <a:endParaRPr kumimoji="0" lang="de-DE" sz="2600" i="0" u="none" strike="noStrike" kern="1200" cap="none" spc="0" normalizeH="0" baseline="0" dirty="0">
              <a:ln>
                <a:noFill/>
              </a:ln>
              <a:solidFill>
                <a:srgbClr val="808094"/>
              </a:solidFill>
              <a:effectLst/>
              <a:uLnTx/>
              <a:uFillTx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39551" y="1523495"/>
            <a:ext cx="7912835" cy="4719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en-GB" sz="1800" b="1" dirty="0" smtClean="0">
                <a:solidFill>
                  <a:srgbClr val="595959"/>
                </a:solidFill>
                <a:cs typeface="Arial" panose="020B0604020202020204" pitchFamily="34" charset="0"/>
              </a:rPr>
              <a:t>Pilot </a:t>
            </a:r>
            <a:r>
              <a:rPr lang="en-GB" sz="1800" b="1" dirty="0">
                <a:solidFill>
                  <a:srgbClr val="595959"/>
                </a:solidFill>
                <a:cs typeface="Arial" panose="020B0604020202020204" pitchFamily="34" charset="0"/>
              </a:rPr>
              <a:t>study </a:t>
            </a:r>
            <a:r>
              <a:rPr lang="en-GB" sz="1800" dirty="0">
                <a:solidFill>
                  <a:srgbClr val="595959"/>
                </a:solidFill>
                <a:cs typeface="Arial" panose="020B0604020202020204" pitchFamily="34" charset="0"/>
              </a:rPr>
              <a:t>with the title “Wadden Sea Nature: Positive effects on the well-being of local residents?” </a:t>
            </a:r>
            <a:endParaRPr lang="en-GB" sz="1800" dirty="0" smtClean="0">
              <a:solidFill>
                <a:srgbClr val="595959"/>
              </a:solidFill>
              <a:cs typeface="Arial" panose="020B060402020202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1800" b="1" dirty="0" smtClean="0">
                <a:solidFill>
                  <a:srgbClr val="595959"/>
                </a:solidFill>
                <a:cs typeface="Arial" panose="020B0604020202020204" pitchFamily="34" charset="0"/>
              </a:rPr>
              <a:t>The Aim</a:t>
            </a:r>
            <a:r>
              <a:rPr lang="en-GB" sz="1800" dirty="0" smtClean="0">
                <a:solidFill>
                  <a:srgbClr val="595959"/>
                </a:solidFill>
                <a:cs typeface="Arial" panose="020B0604020202020204" pitchFamily="34" charset="0"/>
              </a:rPr>
              <a:t> to </a:t>
            </a:r>
            <a:r>
              <a:rPr lang="en-GB" sz="1800" dirty="0">
                <a:solidFill>
                  <a:srgbClr val="595959"/>
                </a:solidFill>
                <a:cs typeface="Arial" panose="020B0604020202020204" pitchFamily="34" charset="0"/>
              </a:rPr>
              <a:t>assess the beneficial effects of nature experience in the Wadden Sea World Heritage Area on the health and well-being of </a:t>
            </a:r>
            <a:r>
              <a:rPr lang="en-GB" sz="1800" dirty="0" smtClean="0">
                <a:solidFill>
                  <a:srgbClr val="595959"/>
                </a:solidFill>
                <a:cs typeface="Arial" panose="020B0604020202020204" pitchFamily="34" charset="0"/>
              </a:rPr>
              <a:t>local residents</a:t>
            </a: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ea typeface="ＭＳ Ｐゴシック"/>
              <a:cs typeface="Arial" panose="020B060402020202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Start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of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survey</a:t>
            </a:r>
            <a:r>
              <a:rPr kumimoji="0" lang="de-DE" sz="1800" b="0" i="0" u="none" strike="noStrike" kern="120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 			</a:t>
            </a:r>
            <a:r>
              <a:rPr lang="de-DE" sz="1800" dirty="0" err="1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October</a:t>
            </a:r>
            <a:r>
              <a:rPr lang="de-DE" sz="1800" dirty="0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 2021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de-DE" sz="1800" b="1" dirty="0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End</a:t>
            </a:r>
            <a:r>
              <a:rPr lang="de-DE" sz="1800" dirty="0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of</a:t>
            </a:r>
            <a:r>
              <a:rPr lang="de-DE" sz="1800" dirty="0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the</a:t>
            </a:r>
            <a:r>
              <a:rPr lang="de-DE" sz="1800" dirty="0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survey</a:t>
            </a:r>
            <a:r>
              <a:rPr lang="de-DE" sz="1800" dirty="0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period</a:t>
            </a:r>
            <a:r>
              <a:rPr lang="de-DE" sz="1800" dirty="0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		</a:t>
            </a:r>
            <a:r>
              <a:rPr lang="de-DE" sz="1800" dirty="0" err="1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December</a:t>
            </a:r>
            <a:r>
              <a:rPr lang="de-DE" sz="1800" dirty="0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First </a:t>
            </a:r>
            <a:r>
              <a:rPr lang="de-DE" sz="1800" dirty="0" err="1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results</a:t>
            </a:r>
            <a:r>
              <a:rPr lang="de-DE" sz="1800" dirty="0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			</a:t>
            </a:r>
            <a:r>
              <a:rPr lang="de-DE" sz="1800" dirty="0" err="1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January</a:t>
            </a:r>
            <a:r>
              <a:rPr lang="de-DE" sz="1800" dirty="0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de-DE" sz="1800" b="1" dirty="0" err="1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Telephone</a:t>
            </a:r>
            <a:r>
              <a:rPr lang="de-DE" sz="1800" b="1" dirty="0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800" b="1" dirty="0" err="1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interviews</a:t>
            </a:r>
            <a:r>
              <a:rPr lang="de-DE" sz="1800" b="1" dirty="0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calling</a:t>
            </a:r>
            <a:r>
              <a:rPr lang="de-DE" sz="1800" dirty="0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residents</a:t>
            </a:r>
            <a:r>
              <a:rPr lang="de-DE" sz="1800" dirty="0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 in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800" dirty="0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7 </a:t>
            </a:r>
            <a:r>
              <a:rPr lang="de-DE" sz="1800" dirty="0" err="1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coastal</a:t>
            </a:r>
            <a:r>
              <a:rPr lang="de-DE" sz="1800" dirty="0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municipalities</a:t>
            </a:r>
            <a:r>
              <a:rPr lang="de-DE" sz="1800" dirty="0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 in </a:t>
            </a:r>
            <a:r>
              <a:rPr lang="de-DE" sz="1800" dirty="0" err="1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Lower</a:t>
            </a:r>
            <a:r>
              <a:rPr lang="de-DE" sz="1800" dirty="0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Saxony</a:t>
            </a:r>
            <a:endParaRPr lang="de-DE" sz="1800" dirty="0" smtClean="0">
              <a:solidFill>
                <a:srgbClr val="595959"/>
              </a:solidFill>
              <a:ea typeface="ＭＳ Ｐゴシック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800" dirty="0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2 </a:t>
            </a:r>
            <a:r>
              <a:rPr lang="de-DE" sz="1800" dirty="0" err="1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coastal</a:t>
            </a:r>
            <a:r>
              <a:rPr lang="de-DE" sz="1800" dirty="0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municipalities</a:t>
            </a:r>
            <a:r>
              <a:rPr lang="de-DE" sz="1800" dirty="0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 in Schleswig-Holstein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800" dirty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n</a:t>
            </a:r>
            <a:r>
              <a:rPr lang="de-DE" sz="1800" dirty="0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 = 600 </a:t>
            </a:r>
            <a:r>
              <a:rPr lang="de-DE" sz="1800" dirty="0" err="1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for</a:t>
            </a:r>
            <a:r>
              <a:rPr lang="de-DE" sz="1800" dirty="0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each</a:t>
            </a:r>
            <a:r>
              <a:rPr lang="de-DE" sz="1800" dirty="0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state</a:t>
            </a:r>
            <a:endParaRPr lang="de-DE" sz="1800" dirty="0" smtClean="0">
              <a:solidFill>
                <a:srgbClr val="595959"/>
              </a:solidFill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de-DE" sz="1800" dirty="0" smtClean="0">
              <a:solidFill>
                <a:srgbClr val="595959"/>
              </a:solidFill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5" name="Grafik 4" descr="PROWAD-LINK-RGB-02-A-colou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69" y="4888256"/>
            <a:ext cx="2397760" cy="949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6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09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627063" y="6638925"/>
            <a:ext cx="6321425" cy="228600"/>
          </a:xfrm>
        </p:spPr>
        <p:txBody>
          <a:bodyPr/>
          <a:lstStyle>
            <a:lvl1pPr>
              <a:defRPr sz="2585">
                <a:solidFill>
                  <a:schemeClr val="tx1"/>
                </a:solidFill>
                <a:latin typeface="Georgia" pitchFamily="18" charset="0"/>
                <a:ea typeface="ＭＳ Ｐゴシック" charset="-128"/>
              </a:defRPr>
            </a:lvl1pPr>
            <a:lvl2pPr marL="685817" indent="-263776">
              <a:defRPr sz="2585">
                <a:solidFill>
                  <a:schemeClr val="tx1"/>
                </a:solidFill>
                <a:latin typeface="Georgia" pitchFamily="18" charset="0"/>
                <a:ea typeface="ＭＳ Ｐゴシック" charset="-128"/>
              </a:defRPr>
            </a:lvl2pPr>
            <a:lvl3pPr marL="1055103" indent="-211021">
              <a:defRPr sz="2585">
                <a:solidFill>
                  <a:schemeClr val="tx1"/>
                </a:solidFill>
                <a:latin typeface="Georgia" pitchFamily="18" charset="0"/>
                <a:ea typeface="ＭＳ Ｐゴシック" charset="-128"/>
              </a:defRPr>
            </a:lvl3pPr>
            <a:lvl4pPr marL="1477145" indent="-211021">
              <a:defRPr sz="2585">
                <a:solidFill>
                  <a:schemeClr val="tx1"/>
                </a:solidFill>
                <a:latin typeface="Georgia" pitchFamily="18" charset="0"/>
                <a:ea typeface="ＭＳ Ｐゴシック" charset="-128"/>
              </a:defRPr>
            </a:lvl4pPr>
            <a:lvl5pPr marL="1899186" indent="-211021">
              <a:defRPr sz="2585">
                <a:solidFill>
                  <a:schemeClr val="tx1"/>
                </a:solidFill>
                <a:latin typeface="Georgia" pitchFamily="18" charset="0"/>
                <a:ea typeface="ＭＳ Ｐゴシック" charset="-128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Georgia" pitchFamily="18" charset="0"/>
                <a:ea typeface="ＭＳ Ｐゴシック" charset="-128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Georgia" pitchFamily="18" charset="0"/>
                <a:ea typeface="ＭＳ Ｐゴシック" charset="-128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Georgia" pitchFamily="18" charset="0"/>
                <a:ea typeface="ＭＳ Ｐゴシック" charset="-128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Georgia" pitchFamily="18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DE" altLang="de-DE" sz="831">
                <a:solidFill>
                  <a:srgbClr val="000000"/>
                </a:solidFill>
                <a:latin typeface="Tahoma" pitchFamily="34" charset="0"/>
              </a:rPr>
              <a:t> LKN-SH |  Nationalparkverwaltung |  Dr. Detlef Hansen |  17. November 2014</a:t>
            </a:r>
          </a:p>
        </p:txBody>
      </p:sp>
      <p:sp>
        <p:nvSpPr>
          <p:cNvPr id="52228" name="Freeform 3"/>
          <p:cNvSpPr>
            <a:spLocks/>
          </p:cNvSpPr>
          <p:nvPr/>
        </p:nvSpPr>
        <p:spPr bwMode="auto">
          <a:xfrm>
            <a:off x="-9525" y="4086225"/>
            <a:ext cx="9169400" cy="2789238"/>
          </a:xfrm>
          <a:custGeom>
            <a:avLst/>
            <a:gdLst>
              <a:gd name="T0" fmla="*/ 2147483647 w 5776"/>
              <a:gd name="T1" fmla="*/ 2147483647 h 1904"/>
              <a:gd name="T2" fmla="*/ 2147483647 w 5776"/>
              <a:gd name="T3" fmla="*/ 2147483647 h 1904"/>
              <a:gd name="T4" fmla="*/ 2147483647 w 5776"/>
              <a:gd name="T5" fmla="*/ 2147483647 h 1904"/>
              <a:gd name="T6" fmla="*/ 2147483647 w 5776"/>
              <a:gd name="T7" fmla="*/ 0 h 1904"/>
              <a:gd name="T8" fmla="*/ 2147483647 w 5776"/>
              <a:gd name="T9" fmla="*/ 2147483647 h 1904"/>
              <a:gd name="T10" fmla="*/ 2147483647 w 5776"/>
              <a:gd name="T11" fmla="*/ 2147483647 h 1904"/>
              <a:gd name="T12" fmla="*/ 0 w 5776"/>
              <a:gd name="T13" fmla="*/ 2147483647 h 1904"/>
              <a:gd name="T14" fmla="*/ 2147483647 w 5776"/>
              <a:gd name="T15" fmla="*/ 2147483647 h 19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76" h="1904">
                <a:moveTo>
                  <a:pt x="6" y="631"/>
                </a:moveTo>
                <a:lnTo>
                  <a:pt x="2521" y="629"/>
                </a:lnTo>
                <a:cubicBezTo>
                  <a:pt x="3210" y="599"/>
                  <a:pt x="3692" y="563"/>
                  <a:pt x="4123" y="456"/>
                </a:cubicBezTo>
                <a:cubicBezTo>
                  <a:pt x="4582" y="339"/>
                  <a:pt x="4651" y="160"/>
                  <a:pt x="4558" y="0"/>
                </a:cubicBezTo>
                <a:cubicBezTo>
                  <a:pt x="4945" y="32"/>
                  <a:pt x="5249" y="72"/>
                  <a:pt x="5775" y="331"/>
                </a:cubicBezTo>
                <a:cubicBezTo>
                  <a:pt x="5772" y="638"/>
                  <a:pt x="5776" y="1904"/>
                  <a:pt x="5772" y="1903"/>
                </a:cubicBezTo>
                <a:cubicBezTo>
                  <a:pt x="5774" y="1902"/>
                  <a:pt x="4" y="1898"/>
                  <a:pt x="0" y="1900"/>
                </a:cubicBezTo>
                <a:cubicBezTo>
                  <a:pt x="2" y="1898"/>
                  <a:pt x="6" y="631"/>
                  <a:pt x="6" y="631"/>
                </a:cubicBezTo>
                <a:close/>
              </a:path>
            </a:pathLst>
          </a:custGeom>
          <a:solidFill>
            <a:srgbClr val="4C5F73"/>
          </a:solidFill>
          <a:ln>
            <a:noFill/>
          </a:ln>
          <a:extLst>
            <a:ext uri="{91240B29-F687-4F45-9708-019B960494DF}">
              <a14:hiddenLine xmlns:a14="http://schemas.microsoft.com/office/drawing/2010/main" w="6350" cap="flat" cmpd="sng">
                <a:solidFill>
                  <a:srgbClr val="6B2543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de-DE" sz="2585">
              <a:solidFill>
                <a:srgbClr val="000000"/>
              </a:solidFill>
              <a:latin typeface="Georgia" pitchFamily="18" charset="0"/>
              <a:ea typeface="ＭＳ Ｐゴシック" charset="-128"/>
            </a:endParaRPr>
          </a:p>
        </p:txBody>
      </p:sp>
      <p:pic>
        <p:nvPicPr>
          <p:cNvPr id="107525" name="Picture 4" descr="Logo NPW mit SH neg_rgb_pfad Kop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905" b="-13905"/>
          <a:stretch>
            <a:fillRect/>
          </a:stretch>
        </p:blipFill>
        <p:spPr bwMode="auto">
          <a:xfrm>
            <a:off x="6742113" y="5930900"/>
            <a:ext cx="25558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 Box 5"/>
          <p:cNvSpPr txBox="1">
            <a:spLocks noChangeArrowheads="1"/>
          </p:cNvSpPr>
          <p:nvPr/>
        </p:nvSpPr>
        <p:spPr bwMode="auto">
          <a:xfrm>
            <a:off x="385763" y="5243513"/>
            <a:ext cx="1821332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Georgia" pitchFamily="18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eorgia" pitchFamily="18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eorgia" pitchFamily="18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eorgia" pitchFamily="18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eorgia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DE" altLang="de-DE" sz="2585" dirty="0" err="1" smtClean="0">
                <a:solidFill>
                  <a:srgbClr val="E1E6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de-DE" altLang="de-DE" sz="2585" dirty="0" smtClean="0">
                <a:solidFill>
                  <a:srgbClr val="E1E6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585" dirty="0" err="1" smtClean="0">
                <a:solidFill>
                  <a:srgbClr val="E1E6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altLang="de-DE" sz="2585" dirty="0" smtClean="0">
                <a:solidFill>
                  <a:srgbClr val="E1E6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de-DE" altLang="de-DE" sz="2585" dirty="0">
              <a:solidFill>
                <a:srgbClr val="E1E6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752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975350"/>
            <a:ext cx="12319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8" name="Picture 7" descr="wswh_logo_de_whi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108700"/>
            <a:ext cx="13493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hteck 2"/>
          <p:cNvSpPr>
            <a:spLocks noChangeArrowheads="1"/>
          </p:cNvSpPr>
          <p:nvPr/>
        </p:nvSpPr>
        <p:spPr bwMode="auto">
          <a:xfrm>
            <a:off x="539750" y="1196752"/>
            <a:ext cx="8496300" cy="508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8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altLang="de-DE" sz="2400" dirty="0" smtClean="0">
                <a:solidFill>
                  <a:srgbClr val="4C5F73"/>
                </a:solidFill>
              </a:rPr>
              <a:t>WWF </a:t>
            </a:r>
            <a:r>
              <a:rPr lang="de-DE" altLang="de-DE" sz="1600" dirty="0" smtClean="0">
                <a:solidFill>
                  <a:srgbClr val="4C5F73"/>
                </a:solidFill>
              </a:rPr>
              <a:t>(Anja Szczesinski) </a:t>
            </a:r>
          </a:p>
          <a:p>
            <a:pPr lvl="1">
              <a:lnSpc>
                <a:spcPts val="288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altLang="de-DE" dirty="0" smtClean="0">
                <a:solidFill>
                  <a:srgbClr val="4C5F73"/>
                </a:solidFill>
              </a:rPr>
              <a:t>Wadden </a:t>
            </a:r>
            <a:r>
              <a:rPr lang="de-DE" altLang="de-DE" dirty="0" err="1" smtClean="0">
                <a:solidFill>
                  <a:srgbClr val="4C5F73"/>
                </a:solidFill>
              </a:rPr>
              <a:t>Sea</a:t>
            </a:r>
            <a:r>
              <a:rPr lang="de-DE" altLang="de-DE" dirty="0" smtClean="0">
                <a:solidFill>
                  <a:srgbClr val="4C5F73"/>
                </a:solidFill>
              </a:rPr>
              <a:t> Explorer</a:t>
            </a:r>
          </a:p>
          <a:p>
            <a:pPr lvl="1">
              <a:lnSpc>
                <a:spcPts val="288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altLang="de-DE" dirty="0" err="1" smtClean="0">
                <a:solidFill>
                  <a:srgbClr val="4C5F73"/>
                </a:solidFill>
              </a:rPr>
              <a:t>Tourism</a:t>
            </a:r>
            <a:r>
              <a:rPr lang="de-DE" altLang="de-DE" dirty="0" smtClean="0">
                <a:solidFill>
                  <a:srgbClr val="4C5F73"/>
                </a:solidFill>
              </a:rPr>
              <a:t> Monitor &amp; Video Tutorials</a:t>
            </a:r>
          </a:p>
          <a:p>
            <a:pPr>
              <a:lnSpc>
                <a:spcPts val="288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altLang="de-DE" sz="2400" dirty="0" smtClean="0">
                <a:solidFill>
                  <a:srgbClr val="4C5F73"/>
                </a:solidFill>
              </a:rPr>
              <a:t>Nordsee-Tourismus-Service </a:t>
            </a:r>
            <a:r>
              <a:rPr lang="de-DE" altLang="de-DE" sz="1600" dirty="0" smtClean="0">
                <a:solidFill>
                  <a:srgbClr val="4C5F73"/>
                </a:solidFill>
              </a:rPr>
              <a:t>(Frank </a:t>
            </a:r>
            <a:r>
              <a:rPr lang="de-DE" altLang="de-DE" sz="1600" dirty="0" err="1" smtClean="0">
                <a:solidFill>
                  <a:srgbClr val="4C5F73"/>
                </a:solidFill>
              </a:rPr>
              <a:t>Ketter</a:t>
            </a:r>
            <a:r>
              <a:rPr lang="de-DE" altLang="de-DE" sz="1600" dirty="0" smtClean="0">
                <a:solidFill>
                  <a:srgbClr val="4C5F73"/>
                </a:solidFill>
              </a:rPr>
              <a:t>) </a:t>
            </a:r>
          </a:p>
          <a:p>
            <a:pPr lvl="1">
              <a:lnSpc>
                <a:spcPts val="288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altLang="de-DE" dirty="0" smtClean="0">
                <a:solidFill>
                  <a:srgbClr val="4C5F73"/>
                </a:solidFill>
              </a:rPr>
              <a:t>North </a:t>
            </a:r>
            <a:r>
              <a:rPr lang="de-DE" altLang="de-DE" dirty="0" err="1" smtClean="0">
                <a:solidFill>
                  <a:srgbClr val="4C5F73"/>
                </a:solidFill>
              </a:rPr>
              <a:t>Sea</a:t>
            </a:r>
            <a:r>
              <a:rPr lang="de-DE" altLang="de-DE" dirty="0" smtClean="0">
                <a:solidFill>
                  <a:srgbClr val="4C5F73"/>
                </a:solidFill>
              </a:rPr>
              <a:t> Cycle Route – Blogger tour</a:t>
            </a:r>
            <a:endParaRPr lang="de-DE" altLang="de-DE" dirty="0">
              <a:solidFill>
                <a:srgbClr val="4C5F73"/>
              </a:solidFill>
            </a:endParaRPr>
          </a:p>
          <a:p>
            <a:pPr lvl="1">
              <a:lnSpc>
                <a:spcPts val="288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altLang="de-DE" dirty="0" smtClean="0">
                <a:solidFill>
                  <a:srgbClr val="4C5F73"/>
                </a:solidFill>
              </a:rPr>
              <a:t>North </a:t>
            </a:r>
            <a:r>
              <a:rPr lang="de-DE" altLang="de-DE" dirty="0" err="1">
                <a:solidFill>
                  <a:srgbClr val="4C5F73"/>
                </a:solidFill>
              </a:rPr>
              <a:t>Sea</a:t>
            </a:r>
            <a:r>
              <a:rPr lang="de-DE" altLang="de-DE" dirty="0">
                <a:solidFill>
                  <a:srgbClr val="4C5F73"/>
                </a:solidFill>
              </a:rPr>
              <a:t> Cycle Route </a:t>
            </a:r>
            <a:r>
              <a:rPr lang="de-DE" altLang="de-DE" dirty="0" smtClean="0">
                <a:solidFill>
                  <a:srgbClr val="4C5F73"/>
                </a:solidFill>
              </a:rPr>
              <a:t>– Marketing </a:t>
            </a:r>
            <a:r>
              <a:rPr lang="de-DE" altLang="de-DE" dirty="0" err="1" smtClean="0">
                <a:solidFill>
                  <a:srgbClr val="4C5F73"/>
                </a:solidFill>
              </a:rPr>
              <a:t>aspects</a:t>
            </a:r>
            <a:endParaRPr lang="de-DE" altLang="de-DE" dirty="0" smtClean="0">
              <a:solidFill>
                <a:srgbClr val="4C5F73"/>
              </a:solidFill>
            </a:endParaRPr>
          </a:p>
          <a:p>
            <a:pPr lvl="1">
              <a:lnSpc>
                <a:spcPts val="288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altLang="de-DE" dirty="0" smtClean="0">
                <a:solidFill>
                  <a:srgbClr val="4C5F73"/>
                </a:solidFill>
              </a:rPr>
              <a:t>E-Learning </a:t>
            </a:r>
            <a:r>
              <a:rPr lang="de-DE" altLang="de-DE" dirty="0" err="1" smtClean="0">
                <a:solidFill>
                  <a:srgbClr val="4C5F73"/>
                </a:solidFill>
              </a:rPr>
              <a:t>Platform</a:t>
            </a:r>
            <a:endParaRPr lang="de-DE" altLang="de-DE" dirty="0" smtClean="0">
              <a:solidFill>
                <a:srgbClr val="4C5F73"/>
              </a:solidFill>
            </a:endParaRPr>
          </a:p>
          <a:p>
            <a:pPr lvl="1">
              <a:lnSpc>
                <a:spcPts val="288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altLang="de-DE" dirty="0" smtClean="0">
                <a:solidFill>
                  <a:srgbClr val="4C5F73"/>
                </a:solidFill>
              </a:rPr>
              <a:t>The North </a:t>
            </a:r>
            <a:r>
              <a:rPr lang="de-DE" altLang="de-DE" dirty="0" err="1" smtClean="0">
                <a:solidFill>
                  <a:srgbClr val="4C5F73"/>
                </a:solidFill>
              </a:rPr>
              <a:t>Sea</a:t>
            </a:r>
            <a:r>
              <a:rPr lang="de-DE" altLang="de-DE" dirty="0" smtClean="0">
                <a:solidFill>
                  <a:srgbClr val="4C5F73"/>
                </a:solidFill>
              </a:rPr>
              <a:t> E-Mobil</a:t>
            </a:r>
            <a:endParaRPr lang="de-DE" altLang="de-DE" dirty="0">
              <a:solidFill>
                <a:srgbClr val="4C5F73"/>
              </a:solidFill>
            </a:endParaRPr>
          </a:p>
          <a:p>
            <a:pPr>
              <a:lnSpc>
                <a:spcPts val="288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altLang="de-DE" sz="2400" dirty="0" smtClean="0">
                <a:solidFill>
                  <a:srgbClr val="4C5F73"/>
                </a:solidFill>
              </a:rPr>
              <a:t>National Park </a:t>
            </a:r>
            <a:r>
              <a:rPr lang="de-DE" altLang="de-DE" sz="2400" dirty="0">
                <a:solidFill>
                  <a:srgbClr val="4C5F73"/>
                </a:solidFill>
              </a:rPr>
              <a:t>Administration </a:t>
            </a:r>
            <a:r>
              <a:rPr lang="de-DE" altLang="de-DE" sz="1600" dirty="0">
                <a:solidFill>
                  <a:srgbClr val="4C5F73"/>
                </a:solidFill>
              </a:rPr>
              <a:t>(Catharina Greve &amp; Christiane Gätje)</a:t>
            </a:r>
            <a:r>
              <a:rPr lang="de-DE" altLang="de-DE" sz="2400" dirty="0">
                <a:solidFill>
                  <a:srgbClr val="4C5F73"/>
                </a:solidFill>
              </a:rPr>
              <a:t> </a:t>
            </a:r>
            <a:endParaRPr lang="de-DE" altLang="de-DE" sz="2400" dirty="0" smtClean="0">
              <a:solidFill>
                <a:srgbClr val="4C5F73"/>
              </a:solidFill>
            </a:endParaRPr>
          </a:p>
          <a:p>
            <a:pPr lvl="1">
              <a:lnSpc>
                <a:spcPts val="288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4C5F73"/>
                </a:solidFill>
                <a:ea typeface="ＭＳ Ｐゴシック"/>
                <a:cs typeface="Arial" panose="020B0604020202020204" pitchFamily="34" charset="0"/>
              </a:rPr>
              <a:t>Study on </a:t>
            </a:r>
            <a:r>
              <a:rPr lang="de-DE" i="1" dirty="0" smtClean="0">
                <a:solidFill>
                  <a:srgbClr val="4C5F73"/>
                </a:solidFill>
                <a:ea typeface="ＭＳ Ｐゴシック"/>
                <a:cs typeface="Arial" panose="020B0604020202020204" pitchFamily="34" charset="0"/>
              </a:rPr>
              <a:t>Regional </a:t>
            </a:r>
            <a:r>
              <a:rPr lang="de-DE" i="1" dirty="0" err="1" smtClean="0">
                <a:solidFill>
                  <a:srgbClr val="4C5F73"/>
                </a:solidFill>
                <a:ea typeface="ＭＳ Ｐゴシック"/>
                <a:cs typeface="Arial" panose="020B0604020202020204" pitchFamily="34" charset="0"/>
              </a:rPr>
              <a:t>economic</a:t>
            </a:r>
            <a:r>
              <a:rPr lang="de-DE" i="1" dirty="0" smtClean="0">
                <a:solidFill>
                  <a:srgbClr val="4C5F73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i="1" dirty="0" err="1" smtClean="0">
                <a:solidFill>
                  <a:srgbClr val="4C5F73"/>
                </a:solidFill>
                <a:ea typeface="ＭＳ Ｐゴシック"/>
                <a:cs typeface="Arial" panose="020B0604020202020204" pitchFamily="34" charset="0"/>
              </a:rPr>
              <a:t>effects</a:t>
            </a:r>
            <a:r>
              <a:rPr lang="de-DE" i="1" dirty="0" smtClean="0">
                <a:solidFill>
                  <a:srgbClr val="4C5F73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i="1" dirty="0" err="1">
                <a:solidFill>
                  <a:srgbClr val="4C5F73"/>
                </a:solidFill>
                <a:ea typeface="ＭＳ Ｐゴシック"/>
                <a:cs typeface="Arial" panose="020B0604020202020204" pitchFamily="34" charset="0"/>
              </a:rPr>
              <a:t>of</a:t>
            </a:r>
            <a:r>
              <a:rPr lang="de-DE" i="1" dirty="0">
                <a:solidFill>
                  <a:srgbClr val="4C5F73"/>
                </a:solidFill>
                <a:ea typeface="ＭＳ Ｐゴシック"/>
                <a:cs typeface="Arial" panose="020B0604020202020204" pitchFamily="34" charset="0"/>
              </a:rPr>
              <a:t> National Park </a:t>
            </a:r>
            <a:r>
              <a:rPr lang="de-DE" i="1" dirty="0" err="1" smtClean="0">
                <a:solidFill>
                  <a:srgbClr val="4C5F73"/>
                </a:solidFill>
                <a:ea typeface="ＭＳ Ｐゴシック"/>
                <a:cs typeface="Arial" panose="020B0604020202020204" pitchFamily="34" charset="0"/>
              </a:rPr>
              <a:t>Tourism</a:t>
            </a:r>
            <a:endParaRPr lang="de-DE" i="1" dirty="0" smtClean="0">
              <a:solidFill>
                <a:srgbClr val="4C5F73"/>
              </a:solidFill>
              <a:ea typeface="ＭＳ Ｐゴシック"/>
              <a:cs typeface="Arial" panose="020B0604020202020204" pitchFamily="34" charset="0"/>
            </a:endParaRPr>
          </a:p>
          <a:p>
            <a:pPr lvl="1">
              <a:lnSpc>
                <a:spcPts val="288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altLang="de-DE" dirty="0" err="1" smtClean="0">
                <a:solidFill>
                  <a:srgbClr val="4C5F73"/>
                </a:solidFill>
              </a:rPr>
              <a:t>Visitor</a:t>
            </a:r>
            <a:r>
              <a:rPr lang="de-DE" altLang="de-DE" dirty="0" smtClean="0">
                <a:solidFill>
                  <a:srgbClr val="4C5F73"/>
                </a:solidFill>
              </a:rPr>
              <a:t> Survey – update and </a:t>
            </a:r>
            <a:r>
              <a:rPr lang="de-DE" altLang="de-DE" dirty="0" err="1" smtClean="0">
                <a:solidFill>
                  <a:srgbClr val="4C5F73"/>
                </a:solidFill>
              </a:rPr>
              <a:t>response</a:t>
            </a:r>
            <a:r>
              <a:rPr lang="de-DE" altLang="de-DE" dirty="0" smtClean="0">
                <a:solidFill>
                  <a:srgbClr val="4C5F73"/>
                </a:solidFill>
              </a:rPr>
              <a:t> </a:t>
            </a:r>
            <a:r>
              <a:rPr lang="de-DE" altLang="de-DE" dirty="0" err="1" smtClean="0">
                <a:solidFill>
                  <a:srgbClr val="4C5F73"/>
                </a:solidFill>
              </a:rPr>
              <a:t>numbers</a:t>
            </a:r>
            <a:endParaRPr lang="de-DE" altLang="de-DE" dirty="0" smtClean="0">
              <a:solidFill>
                <a:srgbClr val="4C5F73"/>
              </a:solidFill>
            </a:endParaRPr>
          </a:p>
          <a:p>
            <a:pPr lvl="1">
              <a:lnSpc>
                <a:spcPts val="288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altLang="de-DE" dirty="0" err="1" smtClean="0">
                <a:solidFill>
                  <a:srgbClr val="4C5F73"/>
                </a:solidFill>
              </a:rPr>
              <a:t>Residents</a:t>
            </a:r>
            <a:r>
              <a:rPr lang="de-DE" altLang="de-DE" dirty="0" smtClean="0">
                <a:solidFill>
                  <a:srgbClr val="4C5F73"/>
                </a:solidFill>
              </a:rPr>
              <a:t>‘ Survey on </a:t>
            </a:r>
            <a:r>
              <a:rPr lang="de-DE" altLang="de-DE" dirty="0" err="1" smtClean="0">
                <a:solidFill>
                  <a:srgbClr val="4C5F73"/>
                </a:solidFill>
              </a:rPr>
              <a:t>Health</a:t>
            </a:r>
            <a:r>
              <a:rPr lang="de-DE" altLang="de-DE" dirty="0" smtClean="0">
                <a:solidFill>
                  <a:srgbClr val="4C5F73"/>
                </a:solidFill>
              </a:rPr>
              <a:t> </a:t>
            </a:r>
            <a:r>
              <a:rPr lang="de-DE" altLang="de-DE" dirty="0" err="1" smtClean="0">
                <a:solidFill>
                  <a:srgbClr val="4C5F73"/>
                </a:solidFill>
              </a:rPr>
              <a:t>and</a:t>
            </a:r>
            <a:r>
              <a:rPr lang="de-DE" altLang="de-DE" dirty="0" smtClean="0">
                <a:solidFill>
                  <a:srgbClr val="4C5F73"/>
                </a:solidFill>
              </a:rPr>
              <a:t> </a:t>
            </a:r>
            <a:r>
              <a:rPr lang="de-DE" altLang="de-DE" dirty="0" err="1" smtClean="0">
                <a:solidFill>
                  <a:srgbClr val="4C5F73"/>
                </a:solidFill>
              </a:rPr>
              <a:t>wellbeing</a:t>
            </a:r>
            <a:endParaRPr lang="de-DE" altLang="de-DE" dirty="0" smtClean="0">
              <a:solidFill>
                <a:srgbClr val="4C5F73"/>
              </a:solidFill>
            </a:endParaRPr>
          </a:p>
          <a:p>
            <a:pPr lvl="1">
              <a:lnSpc>
                <a:spcPts val="288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altLang="de-DE" dirty="0" smtClean="0">
                <a:solidFill>
                  <a:srgbClr val="4C5F73"/>
                </a:solidFill>
              </a:rPr>
              <a:t>New WH-</a:t>
            </a:r>
            <a:r>
              <a:rPr lang="de-DE" altLang="de-DE" dirty="0" err="1" smtClean="0">
                <a:solidFill>
                  <a:srgbClr val="4C5F73"/>
                </a:solidFill>
              </a:rPr>
              <a:t>licensed</a:t>
            </a:r>
            <a:r>
              <a:rPr lang="de-DE" altLang="de-DE" dirty="0" smtClean="0">
                <a:solidFill>
                  <a:srgbClr val="4C5F73"/>
                </a:solidFill>
              </a:rPr>
              <a:t> </a:t>
            </a:r>
            <a:r>
              <a:rPr lang="de-DE" altLang="de-DE" dirty="0" err="1" smtClean="0">
                <a:solidFill>
                  <a:srgbClr val="4C5F73"/>
                </a:solidFill>
              </a:rPr>
              <a:t>merchandising</a:t>
            </a:r>
            <a:r>
              <a:rPr lang="de-DE" altLang="de-DE" dirty="0" smtClean="0">
                <a:solidFill>
                  <a:srgbClr val="4C5F73"/>
                </a:solidFill>
              </a:rPr>
              <a:t> </a:t>
            </a:r>
            <a:r>
              <a:rPr lang="de-DE" altLang="de-DE" dirty="0" err="1" smtClean="0">
                <a:solidFill>
                  <a:srgbClr val="4C5F73"/>
                </a:solidFill>
              </a:rPr>
              <a:t>product</a:t>
            </a:r>
            <a:r>
              <a:rPr lang="de-DE" altLang="de-DE" dirty="0" smtClean="0">
                <a:solidFill>
                  <a:srgbClr val="4C5F73"/>
                </a:solidFill>
              </a:rPr>
              <a:t> (HH NP Wadden </a:t>
            </a:r>
            <a:r>
              <a:rPr lang="de-DE" altLang="de-DE" dirty="0" err="1" smtClean="0">
                <a:solidFill>
                  <a:srgbClr val="4C5F73"/>
                </a:solidFill>
              </a:rPr>
              <a:t>Sea</a:t>
            </a:r>
            <a:r>
              <a:rPr lang="de-DE" altLang="de-DE" dirty="0" smtClean="0">
                <a:solidFill>
                  <a:srgbClr val="4C5F73"/>
                </a:solidFill>
              </a:rPr>
              <a:t>) </a:t>
            </a:r>
            <a:endParaRPr lang="de-DE" altLang="de-DE" dirty="0">
              <a:solidFill>
                <a:srgbClr val="4C5F73"/>
              </a:solidFill>
            </a:endParaRPr>
          </a:p>
        </p:txBody>
      </p:sp>
      <p:sp>
        <p:nvSpPr>
          <p:cNvPr id="79875" name="Titel 3"/>
          <p:cNvSpPr>
            <a:spLocks noGrp="1"/>
          </p:cNvSpPr>
          <p:nvPr>
            <p:ph type="title"/>
          </p:nvPr>
        </p:nvSpPr>
        <p:spPr>
          <a:xfrm>
            <a:off x="599163" y="511368"/>
            <a:ext cx="8471272" cy="710952"/>
          </a:xfrm>
        </p:spPr>
        <p:txBody>
          <a:bodyPr/>
          <a:lstStyle/>
          <a:p>
            <a:r>
              <a:rPr lang="de-DE" altLang="de-DE" sz="2600" b="1" dirty="0" err="1" smtClean="0">
                <a:solidFill>
                  <a:srgbClr val="808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de-DE" altLang="de-DE" sz="2600" b="1" dirty="0" smtClean="0">
                <a:solidFill>
                  <a:srgbClr val="808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600" b="1" dirty="0" err="1" smtClean="0">
                <a:solidFill>
                  <a:srgbClr val="808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r>
              <a:rPr lang="de-DE" altLang="de-DE" sz="2600" b="1" dirty="0" smtClean="0">
                <a:solidFill>
                  <a:srgbClr val="808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600" dirty="0" smtClean="0">
                <a:solidFill>
                  <a:srgbClr val="808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de-DE" altLang="de-DE" sz="2600" b="1" dirty="0" err="1" smtClean="0">
                <a:solidFill>
                  <a:srgbClr val="808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de-DE" altLang="de-DE" sz="2600" dirty="0" smtClean="0">
                <a:solidFill>
                  <a:srgbClr val="808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Schleswig-Holstein </a:t>
            </a:r>
          </a:p>
        </p:txBody>
      </p:sp>
      <p:sp>
        <p:nvSpPr>
          <p:cNvPr id="79877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000" dirty="0" smtClean="0">
                <a:solidFill>
                  <a:srgbClr val="000000"/>
                </a:solidFill>
                <a:latin typeface="Tahoma" panose="020B0604030504040204" pitchFamily="34" charset="0"/>
              </a:rPr>
              <a:t>LKN-SH  |  Nationalparkverwaltung  |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hteck 2"/>
          <p:cNvSpPr>
            <a:spLocks noChangeArrowheads="1"/>
          </p:cNvSpPr>
          <p:nvPr/>
        </p:nvSpPr>
        <p:spPr bwMode="auto">
          <a:xfrm>
            <a:off x="589022" y="1115977"/>
            <a:ext cx="4847074" cy="490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50" dirty="0">
                <a:solidFill>
                  <a:srgbClr val="595959"/>
                </a:solidFill>
              </a:rPr>
              <a:t>Platform for </a:t>
            </a:r>
            <a:r>
              <a:rPr lang="en-GB" sz="1950" b="1" dirty="0">
                <a:solidFill>
                  <a:srgbClr val="595959"/>
                </a:solidFill>
              </a:rPr>
              <a:t>self-guided hiking tours </a:t>
            </a:r>
            <a:r>
              <a:rPr lang="en-GB" sz="1950" dirty="0">
                <a:solidFill>
                  <a:srgbClr val="595959"/>
                </a:solidFill>
              </a:rPr>
              <a:t>in the Wadden Sea World Heritage </a:t>
            </a:r>
            <a:r>
              <a:rPr lang="en-GB" sz="1950" dirty="0" smtClean="0">
                <a:solidFill>
                  <a:srgbClr val="595959"/>
                </a:solidFill>
              </a:rPr>
              <a:t>destination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50" dirty="0" smtClean="0">
                <a:solidFill>
                  <a:srgbClr val="595959"/>
                </a:solidFill>
              </a:rPr>
              <a:t>Available </a:t>
            </a:r>
            <a:r>
              <a:rPr lang="en-GB" sz="1950" dirty="0">
                <a:solidFill>
                  <a:srgbClr val="595959"/>
                </a:solidFill>
              </a:rPr>
              <a:t>online </a:t>
            </a:r>
            <a:r>
              <a:rPr lang="en-GB" sz="1950" dirty="0">
                <a:solidFill>
                  <a:srgbClr val="595959"/>
                </a:solidFill>
                <a:hlinkClick r:id="rId3"/>
              </a:rPr>
              <a:t>https://www.waddensea-worldheritage.org/explorer</a:t>
            </a:r>
            <a:r>
              <a:rPr lang="en-GB" sz="1950" dirty="0">
                <a:solidFill>
                  <a:srgbClr val="595959"/>
                </a:solidFill>
              </a:rPr>
              <a:t> and as </a:t>
            </a:r>
            <a:r>
              <a:rPr lang="en-GB" sz="1950" dirty="0" smtClean="0">
                <a:solidFill>
                  <a:srgbClr val="595959"/>
                </a:solidFill>
              </a:rPr>
              <a:t>app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50" dirty="0" smtClean="0">
                <a:solidFill>
                  <a:srgbClr val="595959"/>
                </a:solidFill>
              </a:rPr>
              <a:t>Set-up </a:t>
            </a:r>
            <a:r>
              <a:rPr lang="en-GB" sz="1950" dirty="0">
                <a:solidFill>
                  <a:srgbClr val="595959"/>
                </a:solidFill>
              </a:rPr>
              <a:t>&amp; first </a:t>
            </a:r>
            <a:r>
              <a:rPr lang="en-GB" sz="1950" b="1" dirty="0">
                <a:solidFill>
                  <a:srgbClr val="595959"/>
                </a:solidFill>
              </a:rPr>
              <a:t>25 tours </a:t>
            </a:r>
            <a:r>
              <a:rPr lang="en-GB" sz="1950" dirty="0">
                <a:solidFill>
                  <a:srgbClr val="595959"/>
                </a:solidFill>
              </a:rPr>
              <a:t>within de-</a:t>
            </a:r>
            <a:r>
              <a:rPr lang="en-GB" sz="1950" dirty="0" err="1">
                <a:solidFill>
                  <a:srgbClr val="595959"/>
                </a:solidFill>
              </a:rPr>
              <a:t>dk</a:t>
            </a:r>
            <a:r>
              <a:rPr lang="en-GB" sz="1950" dirty="0">
                <a:solidFill>
                  <a:srgbClr val="595959"/>
                </a:solidFill>
              </a:rPr>
              <a:t> Interreg project NAKUWA (</a:t>
            </a:r>
            <a:r>
              <a:rPr lang="en-GB" sz="1950" dirty="0" smtClean="0">
                <a:solidFill>
                  <a:srgbClr val="595959"/>
                </a:solidFill>
              </a:rPr>
              <a:t>2017-2020)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50" dirty="0" smtClean="0">
                <a:solidFill>
                  <a:srgbClr val="595959"/>
                </a:solidFill>
              </a:rPr>
              <a:t>Open </a:t>
            </a:r>
            <a:r>
              <a:rPr lang="en-GB" sz="1950" dirty="0">
                <a:solidFill>
                  <a:srgbClr val="595959"/>
                </a:solidFill>
              </a:rPr>
              <a:t>for expansion to Lower Saxony and the </a:t>
            </a:r>
            <a:r>
              <a:rPr lang="en-GB" sz="1950" dirty="0" smtClean="0">
                <a:solidFill>
                  <a:srgbClr val="595959"/>
                </a:solidFill>
              </a:rPr>
              <a:t>Netherlands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50" dirty="0" smtClean="0">
                <a:solidFill>
                  <a:srgbClr val="595959"/>
                </a:solidFill>
              </a:rPr>
              <a:t>Currently </a:t>
            </a:r>
            <a:r>
              <a:rPr lang="en-GB" sz="1950" dirty="0">
                <a:solidFill>
                  <a:srgbClr val="595959"/>
                </a:solidFill>
              </a:rPr>
              <a:t>development of </a:t>
            </a:r>
            <a:r>
              <a:rPr lang="en-GB" sz="1950" b="1" dirty="0">
                <a:solidFill>
                  <a:srgbClr val="595959"/>
                </a:solidFill>
              </a:rPr>
              <a:t>common standards</a:t>
            </a:r>
            <a:r>
              <a:rPr lang="en-GB" sz="1950" dirty="0">
                <a:solidFill>
                  <a:srgbClr val="595959"/>
                </a:solidFill>
              </a:rPr>
              <a:t> to integrate existing Visit Wadden &amp; </a:t>
            </a:r>
            <a:r>
              <a:rPr lang="en-GB" sz="1950" dirty="0" err="1">
                <a:solidFill>
                  <a:srgbClr val="595959"/>
                </a:solidFill>
              </a:rPr>
              <a:t>WaddenAgenda</a:t>
            </a:r>
            <a:r>
              <a:rPr lang="en-GB" sz="1950" dirty="0">
                <a:solidFill>
                  <a:srgbClr val="595959"/>
                </a:solidFill>
              </a:rPr>
              <a:t> tours and new tours by nature guides, visitor centres, etc</a:t>
            </a:r>
            <a:r>
              <a:rPr lang="en-GB" sz="1950" dirty="0" smtClean="0">
                <a:solidFill>
                  <a:srgbClr val="595959"/>
                </a:solidFill>
              </a:rPr>
              <a:t>.</a:t>
            </a:r>
            <a:endParaRPr lang="en-GB" sz="1950" dirty="0">
              <a:solidFill>
                <a:srgbClr val="595959"/>
              </a:solidFill>
            </a:endParaRPr>
          </a:p>
        </p:txBody>
      </p:sp>
      <p:sp>
        <p:nvSpPr>
          <p:cNvPr id="79875" name="Titel 3"/>
          <p:cNvSpPr>
            <a:spLocks noGrp="1"/>
          </p:cNvSpPr>
          <p:nvPr>
            <p:ph type="title"/>
          </p:nvPr>
        </p:nvSpPr>
        <p:spPr>
          <a:xfrm>
            <a:off x="625475" y="609625"/>
            <a:ext cx="5472608" cy="710952"/>
          </a:xfrm>
        </p:spPr>
        <p:txBody>
          <a:bodyPr/>
          <a:lstStyle/>
          <a:p>
            <a:r>
              <a:rPr lang="de-DE" altLang="de-DE" sz="2600" b="1" dirty="0" smtClean="0">
                <a:solidFill>
                  <a:srgbClr val="808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Wadden </a:t>
            </a:r>
            <a:r>
              <a:rPr lang="de-DE" altLang="de-DE" sz="2600" b="1" dirty="0" err="1" smtClean="0">
                <a:solidFill>
                  <a:srgbClr val="808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r>
              <a:rPr lang="de-DE" altLang="de-DE" sz="2600" b="1" dirty="0" smtClean="0">
                <a:solidFill>
                  <a:srgbClr val="808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Explorer </a:t>
            </a:r>
            <a:r>
              <a:rPr lang="de-DE" altLang="de-DE" sz="2600" dirty="0" smtClean="0">
                <a:solidFill>
                  <a:srgbClr val="808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9877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000" dirty="0" smtClean="0">
                <a:solidFill>
                  <a:srgbClr val="000000"/>
                </a:solidFill>
                <a:latin typeface="Tahoma" panose="020B0604030504040204" pitchFamily="34" charset="0"/>
              </a:rPr>
              <a:t>LKN-SH  |  Nationalparkverwaltung  |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3ED06E6-FE82-BB48-8D99-12AA86E4C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509" y="575977"/>
            <a:ext cx="1542858" cy="54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5EC989C-24EA-EC47-86DD-22B5E90C6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0975" y="401318"/>
            <a:ext cx="667056" cy="91377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05F1FC0-0198-C84C-BEA7-A5CFB7641F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831" y="1920550"/>
            <a:ext cx="2343806" cy="274833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610AC12-C0F9-0046-AF67-4369AEA357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3308" y="1920550"/>
            <a:ext cx="1429788" cy="1429788"/>
          </a:xfrm>
          <a:prstGeom prst="rect">
            <a:avLst/>
          </a:prstGeom>
        </p:spPr>
      </p:pic>
      <p:pic>
        <p:nvPicPr>
          <p:cNvPr id="10" name="Grafik 9" descr="Ein Bild, das Text, Person enthält.&#10;&#10;Automatisch generierte Beschreibung">
            <a:extLst>
              <a:ext uri="{FF2B5EF4-FFF2-40B4-BE49-F238E27FC236}">
                <a16:creationId xmlns:a16="http://schemas.microsoft.com/office/drawing/2014/main" id="{726FAF2A-76B9-4D46-A802-9C0F4CE7F6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506" y="3720212"/>
            <a:ext cx="2171273" cy="1628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8080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hteck 2"/>
          <p:cNvSpPr>
            <a:spLocks noChangeArrowheads="1"/>
          </p:cNvSpPr>
          <p:nvPr/>
        </p:nvSpPr>
        <p:spPr bwMode="auto">
          <a:xfrm>
            <a:off x="625475" y="1566016"/>
            <a:ext cx="4633769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kern="0" dirty="0">
                <a:solidFill>
                  <a:srgbClr val="595959"/>
                </a:solidFill>
              </a:rPr>
              <a:t>How much </a:t>
            </a:r>
            <a:r>
              <a:rPr lang="en-GB" kern="0" dirty="0">
                <a:solidFill>
                  <a:srgbClr val="595959"/>
                </a:solidFill>
              </a:rPr>
              <a:t>tourism can the Wadden Sea World Heritage destination </a:t>
            </a:r>
            <a:r>
              <a:rPr lang="en-GB" kern="0" dirty="0" smtClean="0">
                <a:solidFill>
                  <a:srgbClr val="595959"/>
                </a:solidFill>
              </a:rPr>
              <a:t>carry?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kern="0" dirty="0" smtClean="0">
                <a:solidFill>
                  <a:srgbClr val="595959"/>
                </a:solidFill>
              </a:rPr>
              <a:t>Guidance </a:t>
            </a:r>
            <a:r>
              <a:rPr lang="en-GB" kern="0" dirty="0">
                <a:solidFill>
                  <a:srgbClr val="595959"/>
                </a:solidFill>
              </a:rPr>
              <a:t>for </a:t>
            </a:r>
            <a:r>
              <a:rPr lang="en-GB" b="1" kern="0" dirty="0">
                <a:solidFill>
                  <a:srgbClr val="595959"/>
                </a:solidFill>
              </a:rPr>
              <a:t>self-check</a:t>
            </a:r>
            <a:r>
              <a:rPr lang="en-GB" kern="0" dirty="0">
                <a:solidFill>
                  <a:srgbClr val="595959"/>
                </a:solidFill>
              </a:rPr>
              <a:t> for local destinations on influence of tourism on „people -  planet - profit“ </a:t>
            </a:r>
            <a:r>
              <a:rPr lang="en-GB" kern="0" dirty="0" smtClean="0">
                <a:solidFill>
                  <a:srgbClr val="595959"/>
                </a:solidFill>
              </a:rPr>
              <a:t>values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kern="0" dirty="0" smtClean="0">
                <a:solidFill>
                  <a:srgbClr val="595959"/>
                </a:solidFill>
              </a:rPr>
              <a:t>How </a:t>
            </a:r>
            <a:r>
              <a:rPr lang="en-GB" kern="0" dirty="0">
                <a:solidFill>
                  <a:srgbClr val="595959"/>
                </a:solidFill>
              </a:rPr>
              <a:t>to </a:t>
            </a:r>
            <a:r>
              <a:rPr lang="en-GB" b="1" kern="0" dirty="0">
                <a:solidFill>
                  <a:srgbClr val="595959"/>
                </a:solidFill>
              </a:rPr>
              <a:t>prevent</a:t>
            </a:r>
            <a:r>
              <a:rPr lang="en-GB" kern="0" dirty="0">
                <a:solidFill>
                  <a:srgbClr val="595959"/>
                </a:solidFill>
              </a:rPr>
              <a:t> „bad visitor behaviour</a:t>
            </a:r>
            <a:r>
              <a:rPr lang="en-GB" kern="0" dirty="0" smtClean="0">
                <a:solidFill>
                  <a:srgbClr val="595959"/>
                </a:solidFill>
              </a:rPr>
              <a:t>“?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kern="0" dirty="0" smtClean="0">
                <a:solidFill>
                  <a:srgbClr val="595959"/>
                </a:solidFill>
              </a:rPr>
              <a:t>Video </a:t>
            </a:r>
            <a:r>
              <a:rPr lang="en-GB" b="1" kern="0" dirty="0">
                <a:solidFill>
                  <a:srgbClr val="595959"/>
                </a:solidFill>
              </a:rPr>
              <a:t>tutorials </a:t>
            </a:r>
            <a:r>
              <a:rPr lang="en-GB" kern="0" dirty="0">
                <a:solidFill>
                  <a:srgbClr val="595959"/>
                </a:solidFill>
              </a:rPr>
              <a:t>on how to be a good guest in the WSWH destination: framework concept for series of videos; pilot films in Schleswig-Holstein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79875" name="Titel 3"/>
          <p:cNvSpPr>
            <a:spLocks noGrp="1"/>
          </p:cNvSpPr>
          <p:nvPr>
            <p:ph type="title"/>
          </p:nvPr>
        </p:nvSpPr>
        <p:spPr>
          <a:xfrm>
            <a:off x="625475" y="609625"/>
            <a:ext cx="5472608" cy="710952"/>
          </a:xfrm>
        </p:spPr>
        <p:txBody>
          <a:bodyPr/>
          <a:lstStyle/>
          <a:p>
            <a:r>
              <a:rPr lang="de-DE" sz="2400" b="1" dirty="0" err="1">
                <a:solidFill>
                  <a:srgbClr val="808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Tourism</a:t>
            </a:r>
            <a:r>
              <a:rPr lang="de-DE" sz="2400" b="1" dirty="0">
                <a:solidFill>
                  <a:srgbClr val="808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Value Monitor &amp; </a:t>
            </a:r>
            <a:r>
              <a:rPr lang="de-DE" sz="2400" b="1" dirty="0" smtClean="0">
                <a:solidFill>
                  <a:srgbClr val="808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b="1" dirty="0" smtClean="0">
                <a:solidFill>
                  <a:srgbClr val="80809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dirty="0" smtClean="0">
                <a:solidFill>
                  <a:srgbClr val="808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</a:t>
            </a:r>
            <a:r>
              <a:rPr lang="de-DE" sz="2400" b="1" dirty="0">
                <a:solidFill>
                  <a:srgbClr val="808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Tutorials</a:t>
            </a:r>
            <a:r>
              <a:rPr lang="de-DE" altLang="de-DE" sz="2400" b="1" dirty="0" smtClean="0">
                <a:solidFill>
                  <a:srgbClr val="808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9877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000" dirty="0" smtClean="0">
                <a:solidFill>
                  <a:srgbClr val="000000"/>
                </a:solidFill>
                <a:latin typeface="Tahoma" panose="020B0604030504040204" pitchFamily="34" charset="0"/>
              </a:rPr>
              <a:t>LKN-SH  |  Nationalparkverwaltung  |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5EC989C-24EA-EC47-86DD-22B5E90C6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975" y="401318"/>
            <a:ext cx="667056" cy="91377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A31C4B5-5624-4D43-A224-5FD9D6CE3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665" y="550183"/>
            <a:ext cx="1691310" cy="672529"/>
          </a:xfrm>
          <a:prstGeom prst="rect">
            <a:avLst/>
          </a:prstGeom>
        </p:spPr>
      </p:pic>
      <p:pic>
        <p:nvPicPr>
          <p:cNvPr id="12" name="Grafik 11" descr="Ein Bild, das Text, Baum, draußen, Person enthält.&#10;&#10;Automatisch generierte Beschreibung">
            <a:extLst>
              <a:ext uri="{FF2B5EF4-FFF2-40B4-BE49-F238E27FC236}">
                <a16:creationId xmlns:a16="http://schemas.microsoft.com/office/drawing/2014/main" id="{C8E8FC23-87F1-D543-9B5D-44FAA58D23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59" y="4026477"/>
            <a:ext cx="2220359" cy="1248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Grafik 12" descr="Ein Bild, das Tisch enthält.&#10;&#10;Automatisch generierte Beschreibung">
            <a:extLst>
              <a:ext uri="{FF2B5EF4-FFF2-40B4-BE49-F238E27FC236}">
                <a16:creationId xmlns:a16="http://schemas.microsoft.com/office/drawing/2014/main" id="{AF305688-6711-C242-BE8E-D7DEEF658C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"/>
          <a:stretch/>
        </p:blipFill>
        <p:spPr>
          <a:xfrm>
            <a:off x="5259244" y="1375936"/>
            <a:ext cx="3028583" cy="2034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nhaltsplatzhalter 8" descr="Ein Bild, das drinnen, Decke, Person, Wand enthält.&#10;&#10;Automatisch generierte Beschreibung">
            <a:extLst>
              <a:ext uri="{FF2B5EF4-FFF2-40B4-BE49-F238E27FC236}">
                <a16:creationId xmlns:a16="http://schemas.microsoft.com/office/drawing/2014/main" id="{70485F20-B66B-D84F-BAFE-2C46B71951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2"/>
          <a:stretch/>
        </p:blipFill>
        <p:spPr>
          <a:xfrm>
            <a:off x="6594218" y="2479546"/>
            <a:ext cx="2304000" cy="1317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Grafik 14" descr="Ein Bild, das Text, Himmel, draußen enthält.&#10;&#10;Automatisch generierte Beschreibung">
            <a:extLst>
              <a:ext uri="{FF2B5EF4-FFF2-40B4-BE49-F238E27FC236}">
                <a16:creationId xmlns:a16="http://schemas.microsoft.com/office/drawing/2014/main" id="{D7700413-4C70-8A45-B752-46436FD6CB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169" y="4752214"/>
            <a:ext cx="2210088" cy="1243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8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hteck 2"/>
          <p:cNvSpPr>
            <a:spLocks noChangeArrowheads="1"/>
          </p:cNvSpPr>
          <p:nvPr/>
        </p:nvSpPr>
        <p:spPr bwMode="auto">
          <a:xfrm>
            <a:off x="625475" y="1484784"/>
            <a:ext cx="5155254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de-DE" dirty="0">
                <a:solidFill>
                  <a:srgbClr val="595959"/>
                </a:solidFill>
              </a:rPr>
              <a:t>On the occasion of the </a:t>
            </a:r>
            <a:r>
              <a:rPr lang="en-US" altLang="de-DE" b="1" dirty="0" smtClean="0">
                <a:solidFill>
                  <a:srgbClr val="595959"/>
                </a:solidFill>
              </a:rPr>
              <a:t>20</a:t>
            </a:r>
            <a:r>
              <a:rPr lang="en-US" altLang="de-DE" b="1" baseline="30000" dirty="0" smtClean="0">
                <a:solidFill>
                  <a:srgbClr val="595959"/>
                </a:solidFill>
              </a:rPr>
              <a:t>th</a:t>
            </a:r>
            <a:r>
              <a:rPr lang="en-US" altLang="de-DE" b="1" dirty="0" smtClean="0">
                <a:solidFill>
                  <a:srgbClr val="595959"/>
                </a:solidFill>
              </a:rPr>
              <a:t> Anniversary </a:t>
            </a:r>
            <a:r>
              <a:rPr lang="en-US" altLang="de-DE" dirty="0">
                <a:solidFill>
                  <a:srgbClr val="595959"/>
                </a:solidFill>
              </a:rPr>
              <a:t>of the North Sea </a:t>
            </a:r>
            <a:r>
              <a:rPr lang="en-US" altLang="de-DE" dirty="0" smtClean="0">
                <a:solidFill>
                  <a:srgbClr val="595959"/>
                </a:solidFill>
              </a:rPr>
              <a:t>Cycle </a:t>
            </a:r>
            <a:r>
              <a:rPr lang="en-US" altLang="de-DE" dirty="0">
                <a:solidFill>
                  <a:srgbClr val="595959"/>
                </a:solidFill>
              </a:rPr>
              <a:t>Route, </a:t>
            </a:r>
            <a:r>
              <a:rPr lang="en-US" altLang="de-DE" dirty="0" smtClean="0">
                <a:solidFill>
                  <a:srgbClr val="595959"/>
                </a:solidFill>
              </a:rPr>
              <a:t>a </a:t>
            </a:r>
            <a:r>
              <a:rPr lang="en-US" altLang="de-DE" dirty="0">
                <a:solidFill>
                  <a:srgbClr val="595959"/>
                </a:solidFill>
              </a:rPr>
              <a:t>blogger </a:t>
            </a:r>
            <a:r>
              <a:rPr lang="en-US" altLang="de-DE" dirty="0" smtClean="0">
                <a:solidFill>
                  <a:srgbClr val="595959"/>
                </a:solidFill>
              </a:rPr>
              <a:t>tour was held 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de-DE" dirty="0" smtClean="0">
                <a:solidFill>
                  <a:srgbClr val="595959"/>
                </a:solidFill>
              </a:rPr>
              <a:t>in </a:t>
            </a:r>
            <a:r>
              <a:rPr lang="en-US" altLang="de-DE" b="1" dirty="0" smtClean="0">
                <a:solidFill>
                  <a:srgbClr val="595959"/>
                </a:solidFill>
              </a:rPr>
              <a:t>co-operation </a:t>
            </a:r>
            <a:r>
              <a:rPr lang="en-US" altLang="de-DE" dirty="0" smtClean="0">
                <a:solidFill>
                  <a:srgbClr val="595959"/>
                </a:solidFill>
              </a:rPr>
              <a:t>with</a:t>
            </a:r>
            <a:r>
              <a:rPr lang="en-US" altLang="de-DE" b="1" dirty="0" smtClean="0">
                <a:solidFill>
                  <a:srgbClr val="595959"/>
                </a:solidFill>
              </a:rPr>
              <a:t> </a:t>
            </a:r>
            <a:r>
              <a:rPr lang="de-DE" b="1" i="1" dirty="0">
                <a:solidFill>
                  <a:srgbClr val="595959"/>
                </a:solidFill>
              </a:rPr>
              <a:t>Die Nordsee </a:t>
            </a:r>
            <a:r>
              <a:rPr lang="de-DE" b="1" i="1" dirty="0" smtClean="0">
                <a:solidFill>
                  <a:srgbClr val="595959"/>
                </a:solidFill>
              </a:rPr>
              <a:t>GmbH</a:t>
            </a:r>
            <a:r>
              <a:rPr lang="de-DE" i="1" dirty="0" smtClean="0">
                <a:solidFill>
                  <a:srgbClr val="595959"/>
                </a:solidFill>
              </a:rPr>
              <a:t> </a:t>
            </a:r>
            <a:r>
              <a:rPr lang="de-DE" dirty="0" err="1" smtClean="0">
                <a:solidFill>
                  <a:srgbClr val="595959"/>
                </a:solidFill>
              </a:rPr>
              <a:t>from</a:t>
            </a:r>
            <a:r>
              <a:rPr lang="de-DE" dirty="0" smtClean="0">
                <a:solidFill>
                  <a:srgbClr val="595959"/>
                </a:solidFill>
              </a:rPr>
              <a:t> </a:t>
            </a:r>
            <a:r>
              <a:rPr lang="de-DE" dirty="0" err="1" smtClean="0">
                <a:solidFill>
                  <a:srgbClr val="595959"/>
                </a:solidFill>
              </a:rPr>
              <a:t>Lower</a:t>
            </a:r>
            <a:r>
              <a:rPr lang="de-DE" dirty="0" smtClean="0">
                <a:solidFill>
                  <a:srgbClr val="595959"/>
                </a:solidFill>
              </a:rPr>
              <a:t> </a:t>
            </a:r>
            <a:r>
              <a:rPr lang="de-DE" dirty="0" err="1" smtClean="0">
                <a:solidFill>
                  <a:srgbClr val="595959"/>
                </a:solidFill>
              </a:rPr>
              <a:t>Saxony</a:t>
            </a:r>
            <a:endParaRPr lang="de-DE" dirty="0">
              <a:solidFill>
                <a:srgbClr val="595959"/>
              </a:solidFill>
            </a:endParaRP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de-DE" dirty="0" smtClean="0">
                <a:solidFill>
                  <a:srgbClr val="595959"/>
                </a:solidFill>
              </a:rPr>
              <a:t>Timeframe: 14 to 20 </a:t>
            </a:r>
            <a:r>
              <a:rPr lang="en-US" altLang="de-DE" dirty="0" err="1" smtClean="0">
                <a:solidFill>
                  <a:srgbClr val="595959"/>
                </a:solidFill>
              </a:rPr>
              <a:t>Juni</a:t>
            </a:r>
            <a:r>
              <a:rPr lang="en-US" altLang="de-DE" dirty="0" smtClean="0">
                <a:solidFill>
                  <a:srgbClr val="595959"/>
                </a:solidFill>
              </a:rPr>
              <a:t> 2021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de-DE" dirty="0" smtClean="0">
                <a:solidFill>
                  <a:srgbClr val="595959"/>
                </a:solidFill>
              </a:rPr>
              <a:t>Pictures of the tour were posted on Facebook and Instagram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de-DE" dirty="0" smtClean="0">
              <a:solidFill>
                <a:srgbClr val="595959"/>
              </a:solidFill>
            </a:endParaRPr>
          </a:p>
          <a:p>
            <a:pPr lvl="1">
              <a:spcAft>
                <a:spcPts val="3000"/>
              </a:spcAft>
              <a:buFont typeface="Arial" panose="020B0604020202020204" pitchFamily="34" charset="0"/>
              <a:buChar char="•"/>
            </a:pPr>
            <a:endParaRPr lang="de-DE" altLang="de-DE" sz="1800" dirty="0">
              <a:solidFill>
                <a:srgbClr val="595959"/>
              </a:solidFill>
            </a:endParaRPr>
          </a:p>
        </p:txBody>
      </p:sp>
      <p:sp>
        <p:nvSpPr>
          <p:cNvPr id="79875" name="Titel 3"/>
          <p:cNvSpPr>
            <a:spLocks noGrp="1"/>
          </p:cNvSpPr>
          <p:nvPr>
            <p:ph type="title"/>
          </p:nvPr>
        </p:nvSpPr>
        <p:spPr>
          <a:xfrm>
            <a:off x="625475" y="609625"/>
            <a:ext cx="5472608" cy="710952"/>
          </a:xfrm>
        </p:spPr>
        <p:txBody>
          <a:bodyPr/>
          <a:lstStyle/>
          <a:p>
            <a:r>
              <a:rPr lang="de-DE" altLang="de-DE" sz="2600" b="1" dirty="0" smtClean="0">
                <a:solidFill>
                  <a:srgbClr val="808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Blogger Tour </a:t>
            </a:r>
            <a:r>
              <a:rPr lang="de-DE" altLang="de-DE" sz="2600" dirty="0" smtClean="0">
                <a:solidFill>
                  <a:srgbClr val="808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 2021 </a:t>
            </a:r>
          </a:p>
        </p:txBody>
      </p:sp>
      <p:sp>
        <p:nvSpPr>
          <p:cNvPr id="79877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000" dirty="0" smtClean="0">
                <a:solidFill>
                  <a:srgbClr val="000000"/>
                </a:solidFill>
                <a:latin typeface="Tahoma" panose="020B0604030504040204" pitchFamily="34" charset="0"/>
              </a:rPr>
              <a:t>LKN-SH  |  Nationalparkverwaltung  |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ECC5703-DCE3-46AA-8762-FD6AD29FE1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729" y="1484784"/>
            <a:ext cx="3086079" cy="38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5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hteck 2"/>
          <p:cNvSpPr>
            <a:spLocks noChangeArrowheads="1"/>
          </p:cNvSpPr>
          <p:nvPr/>
        </p:nvSpPr>
        <p:spPr bwMode="auto">
          <a:xfrm>
            <a:off x="467542" y="1320577"/>
            <a:ext cx="6120682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de-DE" b="1" dirty="0" smtClean="0">
                <a:solidFill>
                  <a:srgbClr val="595959"/>
                </a:solidFill>
              </a:rPr>
              <a:t>Partners</a:t>
            </a:r>
            <a:r>
              <a:rPr lang="en-US" altLang="de-DE" dirty="0" smtClean="0">
                <a:solidFill>
                  <a:srgbClr val="595959"/>
                </a:solidFill>
              </a:rPr>
              <a:t> 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595959"/>
                </a:solidFill>
              </a:rPr>
              <a:t>Die Nordsee </a:t>
            </a:r>
            <a:r>
              <a:rPr lang="de-DE" dirty="0" smtClean="0">
                <a:solidFill>
                  <a:srgbClr val="595959"/>
                </a:solidFill>
              </a:rPr>
              <a:t>GmbH</a:t>
            </a:r>
            <a:endParaRPr lang="de-DE" dirty="0">
              <a:solidFill>
                <a:srgbClr val="595959"/>
              </a:solidFill>
            </a:endParaRP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de-DE" dirty="0" smtClean="0">
                <a:solidFill>
                  <a:srgbClr val="595959"/>
                </a:solidFill>
              </a:rPr>
              <a:t>Tourism Association </a:t>
            </a:r>
            <a:r>
              <a:rPr lang="en-US" altLang="de-DE" dirty="0" err="1" smtClean="0">
                <a:solidFill>
                  <a:srgbClr val="595959"/>
                </a:solidFill>
              </a:rPr>
              <a:t>Landkreis</a:t>
            </a:r>
            <a:r>
              <a:rPr lang="en-US" altLang="de-DE" dirty="0" smtClean="0">
                <a:solidFill>
                  <a:srgbClr val="595959"/>
                </a:solidFill>
              </a:rPr>
              <a:t> </a:t>
            </a:r>
            <a:r>
              <a:rPr lang="en-US" altLang="de-DE" dirty="0" err="1" smtClean="0">
                <a:solidFill>
                  <a:srgbClr val="595959"/>
                </a:solidFill>
              </a:rPr>
              <a:t>Stade</a:t>
            </a:r>
            <a:r>
              <a:rPr lang="en-US" altLang="de-DE" dirty="0" smtClean="0">
                <a:solidFill>
                  <a:srgbClr val="595959"/>
                </a:solidFill>
              </a:rPr>
              <a:t>/Elbe </a:t>
            </a:r>
            <a:r>
              <a:rPr lang="en-US" altLang="de-DE" dirty="0" err="1" smtClean="0">
                <a:solidFill>
                  <a:srgbClr val="595959"/>
                </a:solidFill>
              </a:rPr>
              <a:t>e.V</a:t>
            </a:r>
            <a:r>
              <a:rPr lang="en-US" altLang="de-DE" dirty="0" smtClean="0">
                <a:solidFill>
                  <a:srgbClr val="595959"/>
                </a:solidFill>
              </a:rPr>
              <a:t>.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de-DE" dirty="0" smtClean="0">
                <a:solidFill>
                  <a:srgbClr val="595959"/>
                </a:solidFill>
              </a:rPr>
              <a:t>Holstein Tourism </a:t>
            </a:r>
            <a:r>
              <a:rPr lang="en-US" altLang="de-DE" dirty="0" err="1" smtClean="0">
                <a:solidFill>
                  <a:srgbClr val="595959"/>
                </a:solidFill>
              </a:rPr>
              <a:t>e.V</a:t>
            </a:r>
            <a:r>
              <a:rPr lang="en-US" altLang="de-DE" dirty="0" smtClean="0">
                <a:solidFill>
                  <a:srgbClr val="595959"/>
                </a:solidFill>
              </a:rPr>
              <a:t>.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de-DE" dirty="0" smtClean="0">
                <a:solidFill>
                  <a:srgbClr val="595959"/>
                </a:solidFill>
              </a:rPr>
              <a:t>North Sea Tourism Services (NTS)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de-DE" dirty="0" smtClean="0">
                <a:solidFill>
                  <a:srgbClr val="595959"/>
                </a:solidFill>
              </a:rPr>
              <a:t>Timeframe: October 2021 – December 2023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de-DE" b="1" dirty="0" smtClean="0">
                <a:solidFill>
                  <a:srgbClr val="595959"/>
                </a:solidFill>
              </a:rPr>
              <a:t>Aim</a:t>
            </a:r>
            <a:r>
              <a:rPr lang="en-US" altLang="de-DE" dirty="0" smtClean="0">
                <a:solidFill>
                  <a:srgbClr val="595959"/>
                </a:solidFill>
              </a:rPr>
              <a:t> is to establish </a:t>
            </a:r>
            <a:r>
              <a:rPr lang="en-US" altLang="de-DE" dirty="0">
                <a:solidFill>
                  <a:srgbClr val="595959"/>
                </a:solidFill>
              </a:rPr>
              <a:t>a permanent </a:t>
            </a:r>
            <a:r>
              <a:rPr lang="en-US" altLang="de-DE" dirty="0" smtClean="0">
                <a:solidFill>
                  <a:srgbClr val="595959"/>
                </a:solidFill>
              </a:rPr>
              <a:t>position to coordinate </a:t>
            </a:r>
            <a:r>
              <a:rPr lang="en-US" altLang="de-DE" dirty="0">
                <a:solidFill>
                  <a:srgbClr val="595959"/>
                </a:solidFill>
              </a:rPr>
              <a:t>the entire German section of the </a:t>
            </a:r>
            <a:r>
              <a:rPr lang="en-US" altLang="de-DE" dirty="0" smtClean="0">
                <a:solidFill>
                  <a:srgbClr val="595959"/>
                </a:solidFill>
              </a:rPr>
              <a:t>route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de-DE" b="1" dirty="0" smtClean="0">
                <a:solidFill>
                  <a:srgbClr val="595959"/>
                </a:solidFill>
              </a:rPr>
              <a:t>Marketing</a:t>
            </a:r>
            <a:r>
              <a:rPr lang="en-US" altLang="de-DE" dirty="0" smtClean="0">
                <a:solidFill>
                  <a:srgbClr val="595959"/>
                </a:solidFill>
              </a:rPr>
              <a:t> of a digital platform, translations, photos, flyer, advertising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de-DE" dirty="0" smtClean="0">
              <a:solidFill>
                <a:srgbClr val="595959"/>
              </a:solidFill>
            </a:endParaRPr>
          </a:p>
          <a:p>
            <a:pPr lvl="1">
              <a:spcAft>
                <a:spcPts val="3000"/>
              </a:spcAft>
              <a:buFont typeface="Arial" panose="020B0604020202020204" pitchFamily="34" charset="0"/>
              <a:buChar char="•"/>
            </a:pPr>
            <a:endParaRPr lang="de-DE" altLang="de-DE" sz="1800" dirty="0">
              <a:solidFill>
                <a:srgbClr val="595959"/>
              </a:solidFill>
            </a:endParaRPr>
          </a:p>
        </p:txBody>
      </p:sp>
      <p:sp>
        <p:nvSpPr>
          <p:cNvPr id="79875" name="Titel 3"/>
          <p:cNvSpPr>
            <a:spLocks noGrp="1"/>
          </p:cNvSpPr>
          <p:nvPr>
            <p:ph type="title"/>
          </p:nvPr>
        </p:nvSpPr>
        <p:spPr>
          <a:xfrm>
            <a:off x="625474" y="609625"/>
            <a:ext cx="8241333" cy="710952"/>
          </a:xfrm>
        </p:spPr>
        <p:txBody>
          <a:bodyPr/>
          <a:lstStyle/>
          <a:p>
            <a:r>
              <a:rPr lang="de-DE" altLang="de-DE" sz="2600" dirty="0" smtClean="0">
                <a:solidFill>
                  <a:srgbClr val="808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altLang="de-DE" sz="2600" b="1" dirty="0" smtClean="0">
                <a:solidFill>
                  <a:srgbClr val="808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</a:t>
            </a:r>
            <a:r>
              <a:rPr lang="de-DE" altLang="de-DE" sz="2600" b="1" dirty="0" err="1" smtClean="0">
                <a:solidFill>
                  <a:srgbClr val="808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r>
              <a:rPr lang="de-DE" altLang="de-DE" sz="2600" b="1" dirty="0" smtClean="0">
                <a:solidFill>
                  <a:srgbClr val="808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 Route </a:t>
            </a:r>
            <a:r>
              <a:rPr lang="de-DE" altLang="de-DE" sz="2600" dirty="0" smtClean="0">
                <a:solidFill>
                  <a:srgbClr val="808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Project</a:t>
            </a:r>
          </a:p>
        </p:txBody>
      </p:sp>
      <p:sp>
        <p:nvSpPr>
          <p:cNvPr id="79877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000" dirty="0" smtClean="0">
                <a:solidFill>
                  <a:srgbClr val="000000"/>
                </a:solidFill>
                <a:latin typeface="Tahoma" panose="020B0604030504040204" pitchFamily="34" charset="0"/>
              </a:rPr>
              <a:t>LKN-SH  |  Nationalparkverwaltung  |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A998783-80D8-431B-8FCE-C7687CCEE9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720" y="1556792"/>
            <a:ext cx="2520280" cy="377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1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hteck 2"/>
          <p:cNvSpPr>
            <a:spLocks noChangeArrowheads="1"/>
          </p:cNvSpPr>
          <p:nvPr/>
        </p:nvSpPr>
        <p:spPr bwMode="auto">
          <a:xfrm>
            <a:off x="467542" y="1320577"/>
            <a:ext cx="5256586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de-DE" dirty="0">
                <a:solidFill>
                  <a:srgbClr val="595959"/>
                </a:solidFill>
              </a:rPr>
              <a:t>NTS coordinates </a:t>
            </a:r>
            <a:r>
              <a:rPr lang="en-US" altLang="de-DE" dirty="0" smtClean="0">
                <a:solidFill>
                  <a:srgbClr val="595959"/>
                </a:solidFill>
              </a:rPr>
              <a:t>a joint </a:t>
            </a:r>
            <a:r>
              <a:rPr lang="en-US" altLang="de-DE" b="1" dirty="0">
                <a:solidFill>
                  <a:srgbClr val="595959"/>
                </a:solidFill>
              </a:rPr>
              <a:t>e-learning </a:t>
            </a:r>
            <a:r>
              <a:rPr lang="en-US" altLang="de-DE" b="1" dirty="0" smtClean="0">
                <a:solidFill>
                  <a:srgbClr val="595959"/>
                </a:solidFill>
              </a:rPr>
              <a:t>platform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de-DE" b="1" dirty="0" smtClean="0">
                <a:solidFill>
                  <a:srgbClr val="595959"/>
                </a:solidFill>
              </a:rPr>
              <a:t>Partners</a:t>
            </a:r>
            <a:r>
              <a:rPr lang="en-US" altLang="de-DE" dirty="0" smtClean="0">
                <a:solidFill>
                  <a:srgbClr val="595959"/>
                </a:solidFill>
              </a:rPr>
              <a:t> </a:t>
            </a:r>
            <a:r>
              <a:rPr lang="en-US" altLang="de-DE" dirty="0">
                <a:solidFill>
                  <a:srgbClr val="595959"/>
                </a:solidFill>
              </a:rPr>
              <a:t>are the </a:t>
            </a:r>
            <a:r>
              <a:rPr lang="en-US" altLang="de-DE" dirty="0" smtClean="0">
                <a:solidFill>
                  <a:srgbClr val="595959"/>
                </a:solidFill>
              </a:rPr>
              <a:t>DMO's </a:t>
            </a:r>
            <a:r>
              <a:rPr lang="en-US" altLang="de-DE" dirty="0">
                <a:solidFill>
                  <a:srgbClr val="595959"/>
                </a:solidFill>
              </a:rPr>
              <a:t>(OHT, </a:t>
            </a:r>
            <a:r>
              <a:rPr lang="en-US" altLang="de-DE" dirty="0" err="1">
                <a:solidFill>
                  <a:srgbClr val="595959"/>
                </a:solidFill>
              </a:rPr>
              <a:t>MakS</a:t>
            </a:r>
            <a:r>
              <a:rPr lang="en-US" altLang="de-DE" dirty="0">
                <a:solidFill>
                  <a:srgbClr val="595959"/>
                </a:solidFill>
              </a:rPr>
              <a:t>, SHBT, HLMS</a:t>
            </a:r>
            <a:r>
              <a:rPr lang="en-US" altLang="de-DE" dirty="0" smtClean="0">
                <a:solidFill>
                  <a:srgbClr val="595959"/>
                </a:solidFill>
              </a:rPr>
              <a:t>)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de-DE" dirty="0" smtClean="0">
                <a:solidFill>
                  <a:srgbClr val="595959"/>
                </a:solidFill>
              </a:rPr>
              <a:t>Each partners pays 100</a:t>
            </a:r>
            <a:r>
              <a:rPr lang="en-US" altLang="de-DE" dirty="0">
                <a:solidFill>
                  <a:srgbClr val="595959"/>
                </a:solidFill>
              </a:rPr>
              <a:t> </a:t>
            </a:r>
            <a:r>
              <a:rPr lang="en-US" altLang="de-DE" dirty="0" smtClean="0">
                <a:solidFill>
                  <a:srgbClr val="595959"/>
                </a:solidFill>
              </a:rPr>
              <a:t>€ per month </a:t>
            </a:r>
            <a:r>
              <a:rPr lang="en-US" altLang="de-DE" dirty="0">
                <a:solidFill>
                  <a:srgbClr val="595959"/>
                </a:solidFill>
              </a:rPr>
              <a:t>to NTS for coordination </a:t>
            </a:r>
            <a:r>
              <a:rPr lang="en-US" altLang="de-DE" dirty="0" smtClean="0">
                <a:solidFill>
                  <a:srgbClr val="595959"/>
                </a:solidFill>
              </a:rPr>
              <a:t>efforts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de-DE" dirty="0" smtClean="0">
                <a:solidFill>
                  <a:srgbClr val="595959"/>
                </a:solidFill>
              </a:rPr>
              <a:t>The </a:t>
            </a:r>
            <a:r>
              <a:rPr lang="en-US" altLang="de-DE" dirty="0">
                <a:solidFill>
                  <a:srgbClr val="595959"/>
                </a:solidFill>
              </a:rPr>
              <a:t>goal is to significantly increase the number of registered providers in </a:t>
            </a:r>
            <a:r>
              <a:rPr lang="en-US" altLang="de-DE" dirty="0" smtClean="0">
                <a:solidFill>
                  <a:srgbClr val="595959"/>
                </a:solidFill>
              </a:rPr>
              <a:t>2021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de-DE" dirty="0" smtClean="0">
                <a:solidFill>
                  <a:srgbClr val="595959"/>
                </a:solidFill>
              </a:rPr>
              <a:t>Currently there are </a:t>
            </a:r>
            <a:r>
              <a:rPr lang="en-US" altLang="de-DE" b="1" dirty="0">
                <a:solidFill>
                  <a:srgbClr val="595959"/>
                </a:solidFill>
              </a:rPr>
              <a:t>13 subject areas </a:t>
            </a:r>
            <a:r>
              <a:rPr lang="en-US" altLang="de-DE" dirty="0">
                <a:solidFill>
                  <a:srgbClr val="595959"/>
                </a:solidFill>
              </a:rPr>
              <a:t>with </a:t>
            </a:r>
            <a:r>
              <a:rPr lang="en-US" altLang="de-DE" dirty="0" smtClean="0">
                <a:solidFill>
                  <a:srgbClr val="595959"/>
                </a:solidFill>
              </a:rPr>
              <a:t>approx. </a:t>
            </a:r>
            <a:r>
              <a:rPr lang="en-US" altLang="de-DE" dirty="0">
                <a:solidFill>
                  <a:srgbClr val="595959"/>
                </a:solidFill>
              </a:rPr>
              <a:t>164 learning units online. Most of these have been purchased by </a:t>
            </a:r>
            <a:r>
              <a:rPr lang="en-US" altLang="de-DE" dirty="0" smtClean="0">
                <a:solidFill>
                  <a:srgbClr val="595959"/>
                </a:solidFill>
              </a:rPr>
              <a:t>NTS</a:t>
            </a:r>
            <a:r>
              <a:rPr lang="en-US" altLang="de-DE" dirty="0">
                <a:solidFill>
                  <a:srgbClr val="595959"/>
                </a:solidFill>
              </a:rPr>
              <a:t>. </a:t>
            </a:r>
            <a:endParaRPr lang="en-US" altLang="de-DE" dirty="0" smtClean="0">
              <a:solidFill>
                <a:srgbClr val="595959"/>
              </a:solidFill>
            </a:endParaRP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de-DE" dirty="0" smtClean="0">
                <a:solidFill>
                  <a:srgbClr val="595959"/>
                </a:solidFill>
              </a:rPr>
              <a:t>Stronger </a:t>
            </a:r>
            <a:r>
              <a:rPr lang="en-US" altLang="de-DE" dirty="0">
                <a:solidFill>
                  <a:srgbClr val="595959"/>
                </a:solidFill>
              </a:rPr>
              <a:t>cooperation with other partners in the country. </a:t>
            </a:r>
            <a:endParaRPr lang="de-DE" altLang="de-DE" sz="1800" dirty="0">
              <a:solidFill>
                <a:srgbClr val="595959"/>
              </a:solidFill>
            </a:endParaRPr>
          </a:p>
        </p:txBody>
      </p:sp>
      <p:sp>
        <p:nvSpPr>
          <p:cNvPr id="79875" name="Titel 3"/>
          <p:cNvSpPr>
            <a:spLocks noGrp="1"/>
          </p:cNvSpPr>
          <p:nvPr>
            <p:ph type="title"/>
          </p:nvPr>
        </p:nvSpPr>
        <p:spPr>
          <a:xfrm>
            <a:off x="625474" y="609625"/>
            <a:ext cx="8241333" cy="710952"/>
          </a:xfrm>
        </p:spPr>
        <p:txBody>
          <a:bodyPr/>
          <a:lstStyle/>
          <a:p>
            <a:r>
              <a:rPr lang="de-DE" altLang="de-DE" sz="2600" b="1" dirty="0" smtClean="0">
                <a:solidFill>
                  <a:srgbClr val="808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– Learning </a:t>
            </a:r>
            <a:r>
              <a:rPr lang="de-DE" altLang="de-DE" sz="2600" b="1" dirty="0" err="1" smtClean="0">
                <a:solidFill>
                  <a:srgbClr val="808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endParaRPr lang="de-DE" altLang="de-DE" sz="2600" dirty="0" smtClean="0">
              <a:solidFill>
                <a:srgbClr val="8080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77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000" dirty="0" smtClean="0">
                <a:solidFill>
                  <a:srgbClr val="000000"/>
                </a:solidFill>
                <a:latin typeface="Tahoma" panose="020B0604030504040204" pitchFamily="34" charset="0"/>
              </a:rPr>
              <a:t>LKN-SH  |  Nationalparkverwaltung  |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84268AB-A3CA-40ED-83BA-65F3270EE6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00808"/>
            <a:ext cx="3638425" cy="345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6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hteck 2"/>
          <p:cNvSpPr>
            <a:spLocks noChangeArrowheads="1"/>
          </p:cNvSpPr>
          <p:nvPr/>
        </p:nvSpPr>
        <p:spPr bwMode="auto">
          <a:xfrm>
            <a:off x="467542" y="1320577"/>
            <a:ext cx="4209068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de-DE" b="1" dirty="0">
                <a:solidFill>
                  <a:srgbClr val="595959"/>
                </a:solidFill>
              </a:rPr>
              <a:t>Electric </a:t>
            </a:r>
            <a:r>
              <a:rPr lang="en-US" altLang="de-DE" b="1" dirty="0" smtClean="0">
                <a:solidFill>
                  <a:srgbClr val="595959"/>
                </a:solidFill>
              </a:rPr>
              <a:t>cars </a:t>
            </a:r>
            <a:r>
              <a:rPr lang="en-US" altLang="de-DE" dirty="0">
                <a:solidFill>
                  <a:srgbClr val="595959"/>
                </a:solidFill>
              </a:rPr>
              <a:t>as a mobility concept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de-DE" dirty="0" smtClean="0">
                <a:solidFill>
                  <a:srgbClr val="595959"/>
                </a:solidFill>
              </a:rPr>
              <a:t>CO² </a:t>
            </a:r>
            <a:r>
              <a:rPr lang="en-US" altLang="de-DE" dirty="0">
                <a:solidFill>
                  <a:srgbClr val="595959"/>
                </a:solidFill>
              </a:rPr>
              <a:t>neutral on the road at the Wadden Sea World Heritage Site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de-DE" dirty="0" smtClean="0">
                <a:solidFill>
                  <a:srgbClr val="595959"/>
                </a:solidFill>
              </a:rPr>
              <a:t>Linking two North </a:t>
            </a:r>
            <a:r>
              <a:rPr lang="en-US" altLang="de-DE" dirty="0">
                <a:solidFill>
                  <a:srgbClr val="595959"/>
                </a:solidFill>
              </a:rPr>
              <a:t>Frisian industries </a:t>
            </a:r>
            <a:endParaRPr lang="en-US" altLang="de-DE" dirty="0" smtClean="0">
              <a:solidFill>
                <a:srgbClr val="595959"/>
              </a:solidFill>
            </a:endParaRP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de-DE" sz="1800" b="1" dirty="0" smtClean="0">
                <a:solidFill>
                  <a:srgbClr val="595959"/>
                </a:solidFill>
              </a:rPr>
              <a:t>Locations</a:t>
            </a:r>
            <a:r>
              <a:rPr lang="en-US" altLang="de-DE" sz="1800" dirty="0" smtClean="0">
                <a:solidFill>
                  <a:srgbClr val="595959"/>
                </a:solidFill>
              </a:rPr>
              <a:t> are Sylt, </a:t>
            </a:r>
            <a:r>
              <a:rPr lang="en-US" altLang="de-DE" sz="1800" dirty="0" err="1" smtClean="0">
                <a:solidFill>
                  <a:srgbClr val="595959"/>
                </a:solidFill>
              </a:rPr>
              <a:t>Amrum</a:t>
            </a:r>
            <a:r>
              <a:rPr lang="en-US" altLang="de-DE" sz="1800" dirty="0" smtClean="0">
                <a:solidFill>
                  <a:srgbClr val="595959"/>
                </a:solidFill>
              </a:rPr>
              <a:t>, </a:t>
            </a:r>
            <a:r>
              <a:rPr lang="en-US" altLang="de-DE" sz="1800" dirty="0" err="1" smtClean="0">
                <a:solidFill>
                  <a:srgbClr val="595959"/>
                </a:solidFill>
              </a:rPr>
              <a:t>Langeness</a:t>
            </a:r>
            <a:r>
              <a:rPr lang="en-US" altLang="de-DE" sz="1800" dirty="0" smtClean="0">
                <a:solidFill>
                  <a:srgbClr val="595959"/>
                </a:solidFill>
              </a:rPr>
              <a:t>, NTS Husum, St. Peter </a:t>
            </a:r>
            <a:r>
              <a:rPr lang="en-US" altLang="de-DE" sz="1800" dirty="0" err="1" smtClean="0">
                <a:solidFill>
                  <a:srgbClr val="595959"/>
                </a:solidFill>
              </a:rPr>
              <a:t>Ording</a:t>
            </a:r>
            <a:r>
              <a:rPr lang="en-US" altLang="de-DE" sz="1800" dirty="0" smtClean="0">
                <a:solidFill>
                  <a:srgbClr val="595959"/>
                </a:solidFill>
              </a:rPr>
              <a:t> (2 cars), Büsum, </a:t>
            </a:r>
            <a:r>
              <a:rPr lang="en-US" altLang="de-DE" sz="1800" dirty="0" err="1" smtClean="0">
                <a:solidFill>
                  <a:srgbClr val="595959"/>
                </a:solidFill>
              </a:rPr>
              <a:t>Brunsbüttel</a:t>
            </a:r>
            <a:r>
              <a:rPr lang="en-US" altLang="de-DE" sz="1800" dirty="0" smtClean="0">
                <a:solidFill>
                  <a:srgbClr val="595959"/>
                </a:solidFill>
              </a:rPr>
              <a:t>, can be extended to other places</a:t>
            </a:r>
            <a:endParaRPr lang="de-DE" altLang="de-DE" sz="1800" dirty="0">
              <a:solidFill>
                <a:srgbClr val="595959"/>
              </a:solidFill>
            </a:endParaRPr>
          </a:p>
        </p:txBody>
      </p:sp>
      <p:sp>
        <p:nvSpPr>
          <p:cNvPr id="79875" name="Titel 3"/>
          <p:cNvSpPr>
            <a:spLocks noGrp="1"/>
          </p:cNvSpPr>
          <p:nvPr>
            <p:ph type="title"/>
          </p:nvPr>
        </p:nvSpPr>
        <p:spPr>
          <a:xfrm>
            <a:off x="625474" y="609625"/>
            <a:ext cx="8241333" cy="710952"/>
          </a:xfrm>
        </p:spPr>
        <p:txBody>
          <a:bodyPr/>
          <a:lstStyle/>
          <a:p>
            <a:r>
              <a:rPr lang="de-DE" altLang="de-DE" sz="2600" b="1" dirty="0" smtClean="0">
                <a:solidFill>
                  <a:srgbClr val="808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</a:t>
            </a:r>
            <a:r>
              <a:rPr lang="de-DE" altLang="de-DE" sz="2600" b="1" dirty="0" err="1" smtClean="0">
                <a:solidFill>
                  <a:srgbClr val="808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r>
              <a:rPr lang="de-DE" altLang="de-DE" sz="2600" b="1" dirty="0" smtClean="0">
                <a:solidFill>
                  <a:srgbClr val="808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E-Mobil</a:t>
            </a:r>
            <a:endParaRPr lang="de-DE" altLang="de-DE" sz="2600" dirty="0" smtClean="0">
              <a:solidFill>
                <a:srgbClr val="8080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77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000" dirty="0" smtClean="0">
                <a:solidFill>
                  <a:srgbClr val="000000"/>
                </a:solidFill>
                <a:latin typeface="Tahoma" panose="020B0604030504040204" pitchFamily="34" charset="0"/>
              </a:rPr>
              <a:t>LKN-SH  |  Nationalparkverwaltung  |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C6885D7-777F-4895-983E-B4B908C21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991288"/>
            <a:ext cx="2997765" cy="390658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63014E7-470B-436D-B64F-8FB3A556D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5623" y="2240703"/>
            <a:ext cx="475874" cy="18784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48073B-73CD-4246-9F73-D47836EBDB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8709" y="5008211"/>
            <a:ext cx="475529" cy="18899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327A793-2B44-4A43-871C-B1F22C4F0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4238" y="3848005"/>
            <a:ext cx="475529" cy="18899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721A458-D4B8-4B1B-A110-B11A8B4AA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5262" y="4481374"/>
            <a:ext cx="475529" cy="18899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75B2169-5A1E-4DF5-AB4E-6A153D0F11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688" y="3253865"/>
            <a:ext cx="475529" cy="18899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AF49D8F-C01E-4BE1-B0EF-D86CDE3F0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3616" y="3280019"/>
            <a:ext cx="475529" cy="18899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317C77B-AB0D-4F15-A6DA-6B6017945B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8403" y="5697861"/>
            <a:ext cx="448858" cy="18899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E3CE3F3-3145-42E9-A15B-65B2DFC9C4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2080" y="323516"/>
            <a:ext cx="2143182" cy="142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7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70304"/>
            <a:ext cx="8339138" cy="1143000"/>
          </a:xfrm>
        </p:spPr>
        <p:txBody>
          <a:bodyPr/>
          <a:lstStyle/>
          <a:p>
            <a:r>
              <a:rPr lang="de-DE" altLang="de-DE" sz="2600" b="1" dirty="0" smtClean="0">
                <a:solidFill>
                  <a:srgbClr val="808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ITI-Project</a:t>
            </a:r>
            <a:r>
              <a:rPr lang="de-DE" altLang="de-DE" sz="2600" dirty="0" smtClean="0">
                <a:solidFill>
                  <a:srgbClr val="808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600" dirty="0" err="1" smtClean="0">
                <a:solidFill>
                  <a:srgbClr val="808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Visualise</a:t>
            </a:r>
            <a:r>
              <a:rPr lang="de-DE" altLang="de-DE" sz="2600" dirty="0" smtClean="0">
                <a:solidFill>
                  <a:srgbClr val="808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600" dirty="0" err="1" smtClean="0">
                <a:solidFill>
                  <a:srgbClr val="808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2600" dirty="0" smtClean="0">
                <a:solidFill>
                  <a:srgbClr val="808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600" dirty="0" err="1" smtClean="0">
                <a:solidFill>
                  <a:srgbClr val="808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Wadden</a:t>
            </a:r>
            <a:r>
              <a:rPr lang="de-DE" altLang="de-DE" sz="2600" dirty="0" smtClean="0">
                <a:solidFill>
                  <a:srgbClr val="808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600" dirty="0" err="1" smtClean="0">
                <a:solidFill>
                  <a:srgbClr val="808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r>
              <a:rPr lang="de-DE" altLang="de-DE" sz="2600" dirty="0" smtClean="0">
                <a:solidFill>
                  <a:srgbClr val="808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World </a:t>
            </a:r>
            <a:r>
              <a:rPr lang="de-DE" altLang="de-DE" sz="2600" dirty="0" err="1" smtClean="0">
                <a:solidFill>
                  <a:srgbClr val="808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Heritage</a:t>
            </a:r>
            <a:r>
              <a:rPr lang="de-DE" altLang="de-DE" sz="2600" dirty="0" smtClean="0">
                <a:solidFill>
                  <a:srgbClr val="808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2600" dirty="0" smtClean="0">
                <a:solidFill>
                  <a:srgbClr val="80809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600" dirty="0" smtClean="0">
                <a:solidFill>
                  <a:srgbClr val="808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2600" dirty="0" smtClean="0">
                <a:solidFill>
                  <a:srgbClr val="80809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sz="2600" dirty="0" smtClean="0">
              <a:solidFill>
                <a:srgbClr val="8080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763" name="Fußzeilenplatzhalter 6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LKN.SH  |  Nationalparkverwaltung  |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625475" y="1336060"/>
            <a:ext cx="5611813" cy="46935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Aim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Increase the visibility of the Wadden Sea UNESCO World Heritage Site </a:t>
            </a: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in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the Schleswig-Holstein National Park region</a:t>
            </a: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.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b="1" dirty="0" smtClean="0">
                <a:solidFill>
                  <a:srgbClr val="59595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Description: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World Heritage </a:t>
            </a: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columns are placed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at tourist-relevant locations so that guests and locals can become aware of and learn about the Wadden Sea World </a:t>
            </a: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Heritage</a:t>
            </a:r>
            <a:endParaRPr kumimoji="0" lang="de-DE" sz="180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Actions: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Update 53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of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the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existing</a:t>
            </a:r>
            <a:r>
              <a:rPr kumimoji="0" lang="de-DE" b="0" i="0" u="none" strike="noStrike" kern="120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WH-</a:t>
            </a:r>
            <a:r>
              <a:rPr lang="de-DE" dirty="0" err="1" smtClean="0">
                <a:solidFill>
                  <a:srgbClr val="59595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columns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Production of 30 new </a:t>
            </a: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WH columns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Installing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the </a:t>
            </a: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columns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at 83 locations in North </a:t>
            </a:r>
            <a:r>
              <a:rPr lang="en-US" dirty="0" err="1" smtClean="0">
                <a:solidFill>
                  <a:srgbClr val="59595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Frisia</a:t>
            </a: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and Dithmarschen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pic>
        <p:nvPicPr>
          <p:cNvPr id="11776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829050"/>
            <a:ext cx="2160587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6" name="Picture 2" descr="6d0f1db6-d698-422f-8607-301bf4ab9402@l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0" r="7744" b="18584"/>
          <a:stretch>
            <a:fillRect/>
          </a:stretch>
        </p:blipFill>
        <p:spPr bwMode="auto">
          <a:xfrm>
            <a:off x="6443663" y="1268413"/>
            <a:ext cx="2160587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1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CD Nationalpark">
  <a:themeElements>
    <a:clrScheme name="CD Nationalp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B9F94"/>
      </a:accent1>
      <a:accent2>
        <a:srgbClr val="808094"/>
      </a:accent2>
      <a:accent3>
        <a:srgbClr val="FFFFFF"/>
      </a:accent3>
      <a:accent4>
        <a:srgbClr val="000000"/>
      </a:accent4>
      <a:accent5>
        <a:srgbClr val="BFCDC8"/>
      </a:accent5>
      <a:accent6>
        <a:srgbClr val="737386"/>
      </a:accent6>
      <a:hlink>
        <a:srgbClr val="4C5F73"/>
      </a:hlink>
      <a:folHlink>
        <a:srgbClr val="7C4B58"/>
      </a:folHlink>
    </a:clrScheme>
    <a:fontScheme name="CD Nationalpark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A7554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A7554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CD Nationalp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B9F94"/>
        </a:accent1>
        <a:accent2>
          <a:srgbClr val="808094"/>
        </a:accent2>
        <a:accent3>
          <a:srgbClr val="FFFFFF"/>
        </a:accent3>
        <a:accent4>
          <a:srgbClr val="000000"/>
        </a:accent4>
        <a:accent5>
          <a:srgbClr val="BFCDC8"/>
        </a:accent5>
        <a:accent6>
          <a:srgbClr val="737386"/>
        </a:accent6>
        <a:hlink>
          <a:srgbClr val="4C5F73"/>
        </a:hlink>
        <a:folHlink>
          <a:srgbClr val="7C4B5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CD Nationalpark">
  <a:themeElements>
    <a:clrScheme name="CD Nationalp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B9F94"/>
      </a:accent1>
      <a:accent2>
        <a:srgbClr val="808094"/>
      </a:accent2>
      <a:accent3>
        <a:srgbClr val="FFFFFF"/>
      </a:accent3>
      <a:accent4>
        <a:srgbClr val="000000"/>
      </a:accent4>
      <a:accent5>
        <a:srgbClr val="BFCDC8"/>
      </a:accent5>
      <a:accent6>
        <a:srgbClr val="737386"/>
      </a:accent6>
      <a:hlink>
        <a:srgbClr val="4C5F73"/>
      </a:hlink>
      <a:folHlink>
        <a:srgbClr val="7C4B58"/>
      </a:folHlink>
    </a:clrScheme>
    <a:fontScheme name="CD Nationalpark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  <a:ea typeface="ＭＳ Ｐゴシック" charset="-128"/>
          </a:defRPr>
        </a:defPPr>
      </a:lstStyle>
    </a:lnDef>
  </a:objectDefaults>
  <a:extraClrSchemeLst>
    <a:extraClrScheme>
      <a:clrScheme name="CD Nationalp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B9F94"/>
        </a:accent1>
        <a:accent2>
          <a:srgbClr val="808094"/>
        </a:accent2>
        <a:accent3>
          <a:srgbClr val="FFFFFF"/>
        </a:accent3>
        <a:accent4>
          <a:srgbClr val="000000"/>
        </a:accent4>
        <a:accent5>
          <a:srgbClr val="BFCDC8"/>
        </a:accent5>
        <a:accent6>
          <a:srgbClr val="737386"/>
        </a:accent6>
        <a:hlink>
          <a:srgbClr val="4C5F73"/>
        </a:hlink>
        <a:folHlink>
          <a:srgbClr val="7C4B5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CD Nationalpark">
  <a:themeElements>
    <a:clrScheme name="CD Nationalp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B9F94"/>
      </a:accent1>
      <a:accent2>
        <a:srgbClr val="808094"/>
      </a:accent2>
      <a:accent3>
        <a:srgbClr val="FFFFFF"/>
      </a:accent3>
      <a:accent4>
        <a:srgbClr val="000000"/>
      </a:accent4>
      <a:accent5>
        <a:srgbClr val="BFCDC8"/>
      </a:accent5>
      <a:accent6>
        <a:srgbClr val="737386"/>
      </a:accent6>
      <a:hlink>
        <a:srgbClr val="4C5F73"/>
      </a:hlink>
      <a:folHlink>
        <a:srgbClr val="7C4B58"/>
      </a:folHlink>
    </a:clrScheme>
    <a:fontScheme name="CD Nationalpark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A7554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A7554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CD Nationalp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B9F94"/>
        </a:accent1>
        <a:accent2>
          <a:srgbClr val="808094"/>
        </a:accent2>
        <a:accent3>
          <a:srgbClr val="FFFFFF"/>
        </a:accent3>
        <a:accent4>
          <a:srgbClr val="000000"/>
        </a:accent4>
        <a:accent5>
          <a:srgbClr val="BFCDC8"/>
        </a:accent5>
        <a:accent6>
          <a:srgbClr val="737386"/>
        </a:accent6>
        <a:hlink>
          <a:srgbClr val="4C5F73"/>
        </a:hlink>
        <a:folHlink>
          <a:srgbClr val="7C4B5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4_CD Nationalpark">
  <a:themeElements>
    <a:clrScheme name="CD Nationalp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B9F94"/>
      </a:accent1>
      <a:accent2>
        <a:srgbClr val="808094"/>
      </a:accent2>
      <a:accent3>
        <a:srgbClr val="FFFFFF"/>
      </a:accent3>
      <a:accent4>
        <a:srgbClr val="000000"/>
      </a:accent4>
      <a:accent5>
        <a:srgbClr val="BFCDC8"/>
      </a:accent5>
      <a:accent6>
        <a:srgbClr val="737386"/>
      </a:accent6>
      <a:hlink>
        <a:srgbClr val="4C5F73"/>
      </a:hlink>
      <a:folHlink>
        <a:srgbClr val="7C4B58"/>
      </a:folHlink>
    </a:clrScheme>
    <a:fontScheme name="CD Nationalpark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A7554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A7554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CD Nationalp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B9F94"/>
        </a:accent1>
        <a:accent2>
          <a:srgbClr val="808094"/>
        </a:accent2>
        <a:accent3>
          <a:srgbClr val="FFFFFF"/>
        </a:accent3>
        <a:accent4>
          <a:srgbClr val="000000"/>
        </a:accent4>
        <a:accent5>
          <a:srgbClr val="BFCDC8"/>
        </a:accent5>
        <a:accent6>
          <a:srgbClr val="737386"/>
        </a:accent6>
        <a:hlink>
          <a:srgbClr val="4C5F73"/>
        </a:hlink>
        <a:folHlink>
          <a:srgbClr val="7C4B5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1456</Words>
  <Application>Microsoft Office PowerPoint</Application>
  <PresentationFormat>Bildschirmpräsentation (4:3)</PresentationFormat>
  <Paragraphs>198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15</vt:i4>
      </vt:variant>
    </vt:vector>
  </HeadingPairs>
  <TitlesOfParts>
    <vt:vector size="26" baseType="lpstr">
      <vt:lpstr>ＭＳ Ｐゴシック</vt:lpstr>
      <vt:lpstr>Arial</vt:lpstr>
      <vt:lpstr>Calibri</vt:lpstr>
      <vt:lpstr>Georgia</vt:lpstr>
      <vt:lpstr>Tahoma</vt:lpstr>
      <vt:lpstr>Times New Roman</vt:lpstr>
      <vt:lpstr>Wingdings</vt:lpstr>
      <vt:lpstr>12_CD Nationalpark</vt:lpstr>
      <vt:lpstr>8_CD Nationalpark</vt:lpstr>
      <vt:lpstr>13_CD Nationalpark</vt:lpstr>
      <vt:lpstr>14_CD Nationalpark</vt:lpstr>
      <vt:lpstr>PowerPoint-Präsentation</vt:lpstr>
      <vt:lpstr>Current projects and activities in Schleswig-Holstein </vt:lpstr>
      <vt:lpstr>Wadden Sea Explorer  </vt:lpstr>
      <vt:lpstr>Tourism Value Monitor &amp;  Video Tutorials </vt:lpstr>
      <vt:lpstr>Blogger Tour Juni 2021 </vt:lpstr>
      <vt:lpstr>The North Sea Cycle Route Marketing Project</vt:lpstr>
      <vt:lpstr>E – Learning Platform</vt:lpstr>
      <vt:lpstr>North Sea E-Mobil</vt:lpstr>
      <vt:lpstr>ITI-Project Visualise the Wadden Sea World Heritage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Schleswig-Holstein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bernd.scherer</dc:creator>
  <cp:lastModifiedBy>Greve, Catharina (Landesbetrieb für Küstenschutz, Nationalpark und Meeresschutz)</cp:lastModifiedBy>
  <cp:revision>302</cp:revision>
  <cp:lastPrinted>2021-04-30T12:35:29Z</cp:lastPrinted>
  <dcterms:created xsi:type="dcterms:W3CDTF">2009-11-19T14:14:12Z</dcterms:created>
  <dcterms:modified xsi:type="dcterms:W3CDTF">2021-09-21T12:57:18Z</dcterms:modified>
</cp:coreProperties>
</file>